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charts/chart10.xml" ContentType="application/vnd.openxmlformats-officedocument.drawingml.chart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charts/_rels/chart10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0.xlsx"/></Relationships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Example count</c:v>
                </c:pt>
              </c:strCache>
            </c:strRef>
          </c:tx>
          <c:spPr>
            <a:solidFill>
              <a:srgbClr val="F0D3A8"/>
            </a:solidFill>
            <a:effectLst/>
          </c:spPr>
          <c:invertIfNegative val="0"/>
          <c:dLbls>
            <c:numFmt formatCode="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FFFFFF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Sheet1!$A$2:$A$4</c:f>
              <c:multiLvlStrCache>
                <c:ptCount val="3"/>
                <c:lvl>
                  <c:pt idx="0">
                    <c:v>Observe</c:v>
                  </c:pt>
                  <c:pt idx="1">
                    <c:v>Build</c:v>
                  </c:pt>
                  <c:pt idx="2">
                    <c:v>Exchange</c:v>
                  </c:pt>
                </c:lvl>
              </c:multiLvlStrCache>
            </c:multiLvl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24</c:v>
                </c:pt>
                <c:pt idx="1">
                  <c:v>38</c:v>
                </c:pt>
                <c:pt idx="2">
                  <c:v>31</c:v>
                </c:pt>
              </c:numCache>
            </c:numRef>
          </c:val>
        </c:ser>
        <c:dLbls>
          <c:numFmt formatCode="0" sourceLinked="0"/>
          <c:txPr>
            <a:bodyPr/>
            <a:lstStyle/>
            <a:p>
              <a:pPr>
                <a:defRPr b="0" i="0" strike="noStrike" sz="1200" u="none">
                  <a:solidFill>
                    <a:srgbClr val="FFFFFF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CEB5A1"/>
            </a:solidFill>
            <a:prstDash val="solid"/>
            <a:round/>
          </a:ln>
        </c:spPr>
        <c:txPr>
          <a:bodyPr/>
          <a:lstStyle/>
          <a:p>
            <a:pPr>
              <a:defRPr sz="1600" b="0" i="0" u="none" strike="noStrike">
                <a:solidFill>
                  <a:srgbClr val="FFFFFF"/>
                </a:solidFill>
                <a:latin typeface="Manrope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50"/>
          <c:min val="0"/>
        </c:scaling>
        <c:delete val="0"/>
        <c:axPos val="l"/>
        <c:majorGridlines>
          <c:spPr>
            <a:ln w="12700" cap="flat">
              <a:solidFill>
                <a:srgbClr val="ceb5a1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CEB5A1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DFCFC2"/>
                </a:solidFill>
                <a:latin typeface="Manrope"/>
              </a:defRPr>
            </a:pPr>
            <a:endParaRPr lang="en-US"/>
          </a:p>
        </c:txPr>
        <c:crossAx val="2094734554"/>
        <c:crosses val="autoZero"/>
        <c:crossBetween val="between"/>
        <c:majorUnit val="10"/>
      </c:valAx>
      <c:spPr>
        <a:solidFill>
          <a:srgbClr val="804D1C"/>
        </a:solidFill>
        <a:ln>
          <a:noFill/>
        </a:ln>
        <a:effectLst/>
      </c:spPr>
    </c:plotArea>
    <c:plotVisOnly val="1"/>
    <c:dispBlanksAs val="span"/>
  </c:chart>
  <c:spPr>
    <a:solidFill>
      <a:srgbClr val="804D1C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random-design random-design/2; rule fingerprint 71caaea0f85d569c; design 808713beb06c573e73b156180da66113de32d975f83cdc94ed769ee2edcab862. Fictional demonstration content and chart values; no empirical claims. Fonts are referenced, not embedded. Decorative procedural artwork is an SVG image; text, shapes and charts are native editable objects.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random-design random-design/2; rule fingerprint 71caaea0f85d569c; design 808713beb06c573e73b156180da66113de32d975f83cdc94ed769ee2edcab862. Fictional demonstration content and chart values; no empirical claims. Fonts are referenced, not embedded. Decorative procedural artwork is an SVG image; text, shapes and charts are native editable objects.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random-design random-design/2; rule fingerprint 71caaea0f85d569c; design 808713beb06c573e73b156180da66113de32d975f83cdc94ed769ee2edcab862. Fictional demonstration content and chart values; no empirical claims. Fonts are referenced, not embedded. Decorative procedural artwork is an SVG image; text, shapes and charts are native editable objects.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random-design random-design/2; rule fingerprint 71caaea0f85d569c; design 808713beb06c573e73b156180da66113de32d975f83cdc94ed769ee2edcab862. Fictional demonstration content and chart values; no empirical claims. Fonts are referenced, not embedded. Decorative procedural artwork is an SVG image; text, shapes and charts are native editable objects.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random-design random-design/2; rule fingerprint 71caaea0f85d569c; design 808713beb06c573e73b156180da66113de32d975f83cdc94ed769ee2edcab862. Fictional demonstration content and chart values; no empirical claims. Fonts are referenced, not embedded. Decorative procedural artwork is an SVG image; text, shapes and charts are native editable objects.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random-design random-design/2; rule fingerprint 71caaea0f85d569c; design 808713beb06c573e73b156180da66113de32d975f83cdc94ed769ee2edcab862. Fictional demonstration content and chart values; no empirical claims. Fonts are referenced, not embedded. Decorative procedural artwork is an SVG image; text, shapes and charts are native editable objects.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0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804D1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28600"/>
            <a:ext cx="8686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DFCFC2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Xingchen Open Day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10789920" y="6355080"/>
            <a:ext cx="731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DFCFC2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01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548640" y="6172200"/>
            <a:ext cx="11064240" cy="0"/>
          </a:xfrm>
          <a:prstGeom prst="line">
            <a:avLst/>
          </a:prstGeom>
          <a:noFill/>
          <a:ln w="31750">
            <a:solidFill>
              <a:srgbClr val="CEB5A1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502920" y="777240"/>
            <a:ext cx="11186160" cy="5120640"/>
          </a:xfrm>
          <a:prstGeom prst="rect">
            <a:avLst/>
          </a:prstGeom>
          <a:solidFill>
            <a:srgbClr val="804D1C">
              <a:alpha val="0"/>
            </a:srgbClr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612648" y="886968"/>
            <a:ext cx="10966704" cy="4901184"/>
          </a:xfrm>
          <a:prstGeom prst="rect">
            <a:avLst/>
          </a:prstGeom>
          <a:solidFill>
            <a:srgbClr val="804D1C">
              <a:alpha val="0"/>
            </a:srgbClr>
          </a:solidFill>
          <a:ln w="7620">
            <a:solidFill>
              <a:srgbClr val="FFFFFF"/>
            </a:solidFill>
            <a:prstDash val="solid"/>
          </a:ln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577840" y="914400"/>
            <a:ext cx="1005840" cy="96012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051560" y="1755648"/>
            <a:ext cx="10058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DESIGN · TECHNOLOGY · CULTURE</a:t>
            </a:r>
            <a:endParaRPr lang="en-US" sz="900" dirty="0"/>
          </a:p>
        </p:txBody>
      </p:sp>
      <p:sp>
        <p:nvSpPr>
          <p:cNvPr id="10" name="Text 6"/>
          <p:cNvSpPr/>
          <p:nvPr/>
        </p:nvSpPr>
        <p:spPr>
          <a:xfrm>
            <a:off x="1051560" y="2011680"/>
            <a:ext cx="1005840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600" spc="-24" kern="0" dirty="0">
                <a:solidFill>
                  <a:srgbClr val="FFFFFF"/>
                </a:solidFill>
                <a:latin typeface="Bodoni Moda" pitchFamily="34" charset="0"/>
                <a:ea typeface="Bodoni Moda" pitchFamily="34" charset="-122"/>
                <a:cs typeface="Bodoni Moda" pitchFamily="34" charset="-120"/>
              </a:rPr>
              <a:t>Ideas into</a:t>
            </a:r>
            <a:endParaRPr lang="en-US" sz="4600" dirty="0"/>
          </a:p>
          <a:p>
            <a:pPr algn="ctr" indent="0" marL="0">
              <a:buNone/>
            </a:pPr>
            <a:r>
              <a:rPr lang="en-US" sz="4600" spc="-24" kern="0" dirty="0">
                <a:solidFill>
                  <a:srgbClr val="FFFFFF"/>
                </a:solidFill>
                <a:latin typeface="Bodoni Moda" pitchFamily="34" charset="0"/>
                <a:ea typeface="Bodoni Moda" pitchFamily="34" charset="-122"/>
                <a:cs typeface="Bodoni Moda" pitchFamily="34" charset="-120"/>
              </a:rPr>
              <a:t>possibilities</a:t>
            </a:r>
            <a:endParaRPr lang="en-US" sz="4600" dirty="0"/>
          </a:p>
        </p:txBody>
      </p:sp>
      <p:sp>
        <p:nvSpPr>
          <p:cNvPr id="11" name="Text 7"/>
          <p:cNvSpPr/>
          <p:nvPr/>
        </p:nvSpPr>
        <p:spPr>
          <a:xfrm>
            <a:off x="1051560" y="432511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Xingchen Open Day</a:t>
            </a:r>
            <a:endParaRPr lang="en-US" sz="1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804D1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28600"/>
            <a:ext cx="8686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DFCFC2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Xingchen Open Day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10789920" y="6355080"/>
            <a:ext cx="731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DFCFC2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02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548640" y="6172200"/>
            <a:ext cx="11064240" cy="0"/>
          </a:xfrm>
          <a:prstGeom prst="line">
            <a:avLst/>
          </a:prstGeom>
          <a:noFill/>
          <a:ln w="31750">
            <a:solidFill>
              <a:srgbClr val="CEB5A1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365760" y="640080"/>
            <a:ext cx="11430000" cy="5394960"/>
          </a:xfrm>
          <a:prstGeom prst="rect">
            <a:avLst/>
          </a:prstGeom>
          <a:solidFill>
            <a:srgbClr val="804D1C">
              <a:alpha val="0"/>
            </a:srgbClr>
          </a:solidFill>
          <a:ln w="8890">
            <a:solidFill>
              <a:srgbClr val="CEB5A1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594360" y="868680"/>
            <a:ext cx="10881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spc="-24" kern="0" dirty="0">
                <a:solidFill>
                  <a:srgbClr val="FFFFFF"/>
                </a:solidFill>
                <a:latin typeface="Bodoni Moda" pitchFamily="34" charset="0"/>
                <a:ea typeface="Bodoni Moda" pitchFamily="34" charset="-122"/>
                <a:cs typeface="Bodoni Moda" pitchFamily="34" charset="-120"/>
              </a:rPr>
              <a:t>Give content a visual voice</a:t>
            </a:r>
            <a:endParaRPr lang="en-US" sz="3200" dirty="0"/>
          </a:p>
        </p:txBody>
      </p:sp>
      <p:sp>
        <p:nvSpPr>
          <p:cNvPr id="8" name="Shape 5"/>
          <p:cNvSpPr/>
          <p:nvPr/>
        </p:nvSpPr>
        <p:spPr>
          <a:xfrm>
            <a:off x="594360" y="1874520"/>
            <a:ext cx="5897880" cy="3840480"/>
          </a:xfrm>
          <a:prstGeom prst="rect">
            <a:avLst/>
          </a:prstGeom>
          <a:solidFill>
            <a:srgbClr val="F1BA89"/>
          </a:solidFill>
          <a:ln w="12700">
            <a:solidFill>
              <a:srgbClr val="F1BA89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914400" y="2286000"/>
            <a:ext cx="521208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3D332B"/>
                </a:solidFill>
                <a:latin typeface="Bodoni Moda" pitchFamily="34" charset="0"/>
                <a:ea typeface="Bodoni Moda" pitchFamily="34" charset="-122"/>
                <a:cs typeface="Bodoni Moda" pitchFamily="34" charset="-120"/>
              </a:rPr>
              <a:t>A gathering about design, technology and everyday creativity. Clear structure gives every idea room to find its own expression.</a:t>
            </a:r>
            <a:endParaRPr lang="en-US" sz="2400" dirty="0"/>
          </a:p>
        </p:txBody>
      </p:sp>
      <p:sp>
        <p:nvSpPr>
          <p:cNvPr id="10" name="Shape 7"/>
          <p:cNvSpPr/>
          <p:nvPr/>
        </p:nvSpPr>
        <p:spPr>
          <a:xfrm>
            <a:off x="6949440" y="2011680"/>
            <a:ext cx="4206240" cy="0"/>
          </a:xfrm>
          <a:prstGeom prst="line">
            <a:avLst/>
          </a:prstGeom>
          <a:noFill/>
          <a:ln w="31750">
            <a:solidFill>
              <a:srgbClr val="F0D3A8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6995160" y="2194560"/>
            <a:ext cx="4297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01   Observe</a:t>
            </a:r>
            <a:endParaRPr lang="en-US" sz="1800" dirty="0"/>
          </a:p>
        </p:txBody>
      </p:sp>
      <p:sp>
        <p:nvSpPr>
          <p:cNvPr id="12" name="Text 9"/>
          <p:cNvSpPr/>
          <p:nvPr/>
        </p:nvSpPr>
        <p:spPr>
          <a:xfrm>
            <a:off x="6995160" y="2606040"/>
            <a:ext cx="4206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DFCFC2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Start with real questions, content and the context of use.</a:t>
            </a:r>
            <a:endParaRPr lang="en-US" sz="1400" dirty="0"/>
          </a:p>
        </p:txBody>
      </p:sp>
      <p:sp>
        <p:nvSpPr>
          <p:cNvPr id="13" name="Text 10"/>
          <p:cNvSpPr/>
          <p:nvPr/>
        </p:nvSpPr>
        <p:spPr>
          <a:xfrm>
            <a:off x="6995160" y="3291840"/>
            <a:ext cx="4297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02   Build</a:t>
            </a:r>
            <a:endParaRPr lang="en-US" sz="1800" dirty="0"/>
          </a:p>
        </p:txBody>
      </p:sp>
      <p:sp>
        <p:nvSpPr>
          <p:cNvPr id="14" name="Text 11"/>
          <p:cNvSpPr/>
          <p:nvPr/>
        </p:nvSpPr>
        <p:spPr>
          <a:xfrm>
            <a:off x="6995160" y="3703320"/>
            <a:ext cx="4206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DFCFC2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Connect colour, type and graphics into a coherent visual language.</a:t>
            </a:r>
            <a:endParaRPr lang="en-US" sz="1400" dirty="0"/>
          </a:p>
        </p:txBody>
      </p:sp>
      <p:sp>
        <p:nvSpPr>
          <p:cNvPr id="15" name="Text 12"/>
          <p:cNvSpPr/>
          <p:nvPr/>
        </p:nvSpPr>
        <p:spPr>
          <a:xfrm>
            <a:off x="6995160" y="4389120"/>
            <a:ext cx="4297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03   Exchange</a:t>
            </a:r>
            <a:endParaRPr lang="en-US" sz="1800" dirty="0"/>
          </a:p>
        </p:txBody>
      </p:sp>
      <p:sp>
        <p:nvSpPr>
          <p:cNvPr id="16" name="Text 13"/>
          <p:cNvSpPr/>
          <p:nvPr/>
        </p:nvSpPr>
        <p:spPr>
          <a:xfrm>
            <a:off x="6995160" y="4800600"/>
            <a:ext cx="4206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DFCFC2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Turn a direction into a concrete work through conversation and feedback.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804D1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28600"/>
            <a:ext cx="8686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DFCFC2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Xingchen Open Day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10789920" y="6355080"/>
            <a:ext cx="731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DFCFC2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03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548640" y="6172200"/>
            <a:ext cx="11064240" cy="0"/>
          </a:xfrm>
          <a:prstGeom prst="line">
            <a:avLst/>
          </a:prstGeom>
          <a:noFill/>
          <a:ln w="31750">
            <a:solidFill>
              <a:srgbClr val="CEB5A1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365760" y="640080"/>
            <a:ext cx="11430000" cy="5394960"/>
          </a:xfrm>
          <a:prstGeom prst="rect">
            <a:avLst/>
          </a:prstGeom>
          <a:solidFill>
            <a:srgbClr val="804D1C">
              <a:alpha val="0"/>
            </a:srgbClr>
          </a:solidFill>
          <a:ln w="8890">
            <a:solidFill>
              <a:srgbClr val="CEB5A1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594360" y="868680"/>
            <a:ext cx="10881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spc="-24" kern="0" dirty="0">
                <a:solidFill>
                  <a:srgbClr val="FFFFFF"/>
                </a:solidFill>
                <a:latin typeface="Bodoni Moda" pitchFamily="34" charset="0"/>
                <a:ea typeface="Bodoni Moda" pitchFamily="34" charset="-122"/>
                <a:cs typeface="Bodoni Moda" pitchFamily="34" charset="-120"/>
              </a:rPr>
              <a:t>A process of expression</a:t>
            </a:r>
            <a:endParaRPr lang="en-US" sz="3200" dirty="0"/>
          </a:p>
        </p:txBody>
      </p:sp>
      <p:sp>
        <p:nvSpPr>
          <p:cNvPr id="8" name="Text 5"/>
          <p:cNvSpPr/>
          <p:nvPr/>
        </p:nvSpPr>
        <p:spPr>
          <a:xfrm>
            <a:off x="731520" y="2377440"/>
            <a:ext cx="3200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dirty="0">
                <a:solidFill>
                  <a:srgbClr val="F4CB8F"/>
                </a:solidFill>
                <a:latin typeface="Bodoni Moda" pitchFamily="34" charset="0"/>
                <a:ea typeface="Bodoni Moda" pitchFamily="34" charset="-122"/>
                <a:cs typeface="Bodoni Moda" pitchFamily="34" charset="-120"/>
              </a:rPr>
              <a:t>01</a:t>
            </a:r>
            <a:endParaRPr lang="en-US" sz="4000" dirty="0"/>
          </a:p>
        </p:txBody>
      </p:sp>
      <p:sp>
        <p:nvSpPr>
          <p:cNvPr id="9" name="Shape 6"/>
          <p:cNvSpPr/>
          <p:nvPr/>
        </p:nvSpPr>
        <p:spPr>
          <a:xfrm>
            <a:off x="731520" y="3291840"/>
            <a:ext cx="3200400" cy="0"/>
          </a:xfrm>
          <a:prstGeom prst="line">
            <a:avLst/>
          </a:prstGeom>
          <a:noFill/>
          <a:ln w="31750">
            <a:solidFill>
              <a:srgbClr val="F0D3A8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731520" y="3474720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dirty="0">
                <a:solidFill>
                  <a:srgbClr val="FFFFFF"/>
                </a:solidFill>
                <a:latin typeface="Bodoni Moda" pitchFamily="34" charset="0"/>
                <a:ea typeface="Bodoni Moda" pitchFamily="34" charset="-122"/>
                <a:cs typeface="Bodoni Moda" pitchFamily="34" charset="-120"/>
              </a:rPr>
              <a:t>Observe</a:t>
            </a:r>
            <a:endParaRPr lang="en-US" sz="2600" dirty="0"/>
          </a:p>
        </p:txBody>
      </p:sp>
      <p:sp>
        <p:nvSpPr>
          <p:cNvPr id="11" name="Text 8"/>
          <p:cNvSpPr/>
          <p:nvPr/>
        </p:nvSpPr>
        <p:spPr>
          <a:xfrm>
            <a:off x="731520" y="4160520"/>
            <a:ext cx="30632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Start with real questions, content and the context of use.</a:t>
            </a:r>
            <a:endParaRPr lang="en-US" sz="1700" dirty="0"/>
          </a:p>
        </p:txBody>
      </p:sp>
      <p:sp>
        <p:nvSpPr>
          <p:cNvPr id="12" name="Text 9"/>
          <p:cNvSpPr/>
          <p:nvPr/>
        </p:nvSpPr>
        <p:spPr>
          <a:xfrm>
            <a:off x="4526280" y="2788920"/>
            <a:ext cx="3200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dirty="0">
                <a:solidFill>
                  <a:srgbClr val="F4CB8F"/>
                </a:solidFill>
                <a:latin typeface="Bodoni Moda" pitchFamily="34" charset="0"/>
                <a:ea typeface="Bodoni Moda" pitchFamily="34" charset="-122"/>
                <a:cs typeface="Bodoni Moda" pitchFamily="34" charset="-120"/>
              </a:rPr>
              <a:t>02</a:t>
            </a:r>
            <a:endParaRPr lang="en-US" sz="4000" dirty="0"/>
          </a:p>
        </p:txBody>
      </p:sp>
      <p:sp>
        <p:nvSpPr>
          <p:cNvPr id="13" name="Shape 10"/>
          <p:cNvSpPr/>
          <p:nvPr/>
        </p:nvSpPr>
        <p:spPr>
          <a:xfrm>
            <a:off x="4526280" y="3703320"/>
            <a:ext cx="3200400" cy="0"/>
          </a:xfrm>
          <a:prstGeom prst="line">
            <a:avLst/>
          </a:prstGeom>
          <a:noFill/>
          <a:ln w="31750">
            <a:solidFill>
              <a:srgbClr val="F0D3A8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4526280" y="3886200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dirty="0">
                <a:solidFill>
                  <a:srgbClr val="FFFFFF"/>
                </a:solidFill>
                <a:latin typeface="Bodoni Moda" pitchFamily="34" charset="0"/>
                <a:ea typeface="Bodoni Moda" pitchFamily="34" charset="-122"/>
                <a:cs typeface="Bodoni Moda" pitchFamily="34" charset="-120"/>
              </a:rPr>
              <a:t>Build</a:t>
            </a:r>
            <a:endParaRPr lang="en-US" sz="2600" dirty="0"/>
          </a:p>
        </p:txBody>
      </p:sp>
      <p:sp>
        <p:nvSpPr>
          <p:cNvPr id="15" name="Text 12"/>
          <p:cNvSpPr/>
          <p:nvPr/>
        </p:nvSpPr>
        <p:spPr>
          <a:xfrm>
            <a:off x="4526280" y="4572000"/>
            <a:ext cx="30632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Connect colour, type and graphics into a coherent visual language.</a:t>
            </a:r>
            <a:endParaRPr lang="en-US" sz="1700" dirty="0"/>
          </a:p>
        </p:txBody>
      </p:sp>
      <p:sp>
        <p:nvSpPr>
          <p:cNvPr id="16" name="Text 13"/>
          <p:cNvSpPr/>
          <p:nvPr/>
        </p:nvSpPr>
        <p:spPr>
          <a:xfrm>
            <a:off x="8321040" y="2377440"/>
            <a:ext cx="3200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dirty="0">
                <a:solidFill>
                  <a:srgbClr val="F4CB8F"/>
                </a:solidFill>
                <a:latin typeface="Bodoni Moda" pitchFamily="34" charset="0"/>
                <a:ea typeface="Bodoni Moda" pitchFamily="34" charset="-122"/>
                <a:cs typeface="Bodoni Moda" pitchFamily="34" charset="-120"/>
              </a:rPr>
              <a:t>03</a:t>
            </a:r>
            <a:endParaRPr lang="en-US" sz="4000" dirty="0"/>
          </a:p>
        </p:txBody>
      </p:sp>
      <p:sp>
        <p:nvSpPr>
          <p:cNvPr id="17" name="Shape 14"/>
          <p:cNvSpPr/>
          <p:nvPr/>
        </p:nvSpPr>
        <p:spPr>
          <a:xfrm>
            <a:off x="8321040" y="3291840"/>
            <a:ext cx="3200400" cy="0"/>
          </a:xfrm>
          <a:prstGeom prst="line">
            <a:avLst/>
          </a:prstGeom>
          <a:noFill/>
          <a:ln w="31750">
            <a:solidFill>
              <a:srgbClr val="F0D3A8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8321040" y="3474720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dirty="0">
                <a:solidFill>
                  <a:srgbClr val="FFFFFF"/>
                </a:solidFill>
                <a:latin typeface="Bodoni Moda" pitchFamily="34" charset="0"/>
                <a:ea typeface="Bodoni Moda" pitchFamily="34" charset="-122"/>
                <a:cs typeface="Bodoni Moda" pitchFamily="34" charset="-120"/>
              </a:rPr>
              <a:t>Exchange</a:t>
            </a:r>
            <a:endParaRPr lang="en-US" sz="2600" dirty="0"/>
          </a:p>
        </p:txBody>
      </p:sp>
      <p:sp>
        <p:nvSpPr>
          <p:cNvPr id="19" name="Text 16"/>
          <p:cNvSpPr/>
          <p:nvPr/>
        </p:nvSpPr>
        <p:spPr>
          <a:xfrm>
            <a:off x="8321040" y="4160520"/>
            <a:ext cx="30632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Turn a direction into a concrete work through conversation and feedback.</a:t>
            </a:r>
            <a:endParaRPr lang="en-US" sz="1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804D1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28600"/>
            <a:ext cx="8686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DFCFC2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Xingchen Open Day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10789920" y="6355080"/>
            <a:ext cx="731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DFCFC2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04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548640" y="6172200"/>
            <a:ext cx="11064240" cy="0"/>
          </a:xfrm>
          <a:prstGeom prst="line">
            <a:avLst/>
          </a:prstGeom>
          <a:noFill/>
          <a:ln w="31750">
            <a:solidFill>
              <a:srgbClr val="CEB5A1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365760" y="640080"/>
            <a:ext cx="11430000" cy="5394960"/>
          </a:xfrm>
          <a:prstGeom prst="rect">
            <a:avLst/>
          </a:prstGeom>
          <a:solidFill>
            <a:srgbClr val="804D1C">
              <a:alpha val="0"/>
            </a:srgbClr>
          </a:solidFill>
          <a:ln w="8890">
            <a:solidFill>
              <a:srgbClr val="CEB5A1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594360" y="868680"/>
            <a:ext cx="10881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spc="-24" kern="0" dirty="0">
                <a:solidFill>
                  <a:srgbClr val="FFFFFF"/>
                </a:solidFill>
                <a:latin typeface="Bodoni Moda" pitchFamily="34" charset="0"/>
                <a:ea typeface="Bodoni Moda" pitchFamily="34" charset="-122"/>
                <a:cs typeface="Bodoni Moda" pitchFamily="34" charset="-120"/>
              </a:rPr>
              <a:t>Exploration by direction</a:t>
            </a:r>
            <a:endParaRPr lang="en-US" sz="3200" dirty="0"/>
          </a:p>
        </p:txBody>
      </p:sp>
      <p:sp>
        <p:nvSpPr>
          <p:cNvPr id="8" name="Text 5"/>
          <p:cNvSpPr/>
          <p:nvPr/>
        </p:nvSpPr>
        <p:spPr>
          <a:xfrm>
            <a:off x="731520" y="1737360"/>
            <a:ext cx="10515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FCFC2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Illustrative data · not research results</a:t>
            </a:r>
            <a:endParaRPr lang="en-US" sz="1200" dirty="0"/>
          </a:p>
        </p:txBody>
      </p:sp>
      <p:graphicFrame>
        <p:nvGraphicFramePr>
          <p:cNvPr id="9" name="Chart 0" descr=""/>
          <p:cNvGraphicFramePr/>
          <p:nvPr/>
        </p:nvGraphicFramePr>
        <p:xfrm>
          <a:off x="777240" y="2423160"/>
          <a:ext cx="7315200" cy="338328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10" name="Text 6"/>
          <p:cNvSpPr/>
          <p:nvPr/>
        </p:nvSpPr>
        <p:spPr>
          <a:xfrm>
            <a:off x="8778240" y="2834640"/>
            <a:ext cx="23774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400" dirty="0">
                <a:solidFill>
                  <a:srgbClr val="F4CB8F"/>
                </a:solidFill>
                <a:latin typeface="Bodoni Moda" pitchFamily="34" charset="0"/>
                <a:ea typeface="Bodoni Moda" pitchFamily="34" charset="-122"/>
                <a:cs typeface="Bodoni Moda" pitchFamily="34" charset="-120"/>
              </a:rPr>
              <a:t>38</a:t>
            </a:r>
            <a:endParaRPr lang="en-US" sz="6400" dirty="0"/>
          </a:p>
        </p:txBody>
      </p:sp>
      <p:sp>
        <p:nvSpPr>
          <p:cNvPr id="11" name="Text 7"/>
          <p:cNvSpPr/>
          <p:nvPr/>
        </p:nvSpPr>
        <p:spPr>
          <a:xfrm>
            <a:off x="8778240" y="4114800"/>
            <a:ext cx="23774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Example count for Build</a:t>
            </a:r>
            <a:endParaRPr lang="en-US" sz="1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804D1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28600"/>
            <a:ext cx="8686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DFCFC2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Xingchen Open Day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10789920" y="6355080"/>
            <a:ext cx="731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DFCFC2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05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548640" y="6172200"/>
            <a:ext cx="11064240" cy="0"/>
          </a:xfrm>
          <a:prstGeom prst="line">
            <a:avLst/>
          </a:prstGeom>
          <a:noFill/>
          <a:ln w="31750">
            <a:solidFill>
              <a:srgbClr val="CEB5A1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365760" y="640080"/>
            <a:ext cx="11430000" cy="5394960"/>
          </a:xfrm>
          <a:prstGeom prst="rect">
            <a:avLst/>
          </a:prstGeom>
          <a:solidFill>
            <a:srgbClr val="804D1C">
              <a:alpha val="0"/>
            </a:srgbClr>
          </a:solidFill>
          <a:ln w="8890">
            <a:solidFill>
              <a:srgbClr val="CEB5A1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594360" y="868680"/>
            <a:ext cx="10881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spc="-24" kern="0" dirty="0">
                <a:solidFill>
                  <a:srgbClr val="FFFFFF"/>
                </a:solidFill>
                <a:latin typeface="Bodoni Moda" pitchFamily="34" charset="0"/>
                <a:ea typeface="Bodoni Moda" pitchFamily="34" charset="-122"/>
                <a:cs typeface="Bodoni Moda" pitchFamily="34" charset="-120"/>
              </a:rPr>
              <a:t>Room for different kinds of content</a:t>
            </a:r>
            <a:endParaRPr lang="en-US" sz="32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731520" y="2194560"/>
          <a:ext cx="10698480" cy="2834640"/>
        </p:xfrm>
        <a:graphic>
          <a:graphicData uri="http://schemas.openxmlformats.org/drawingml/2006/table">
            <a:tbl>
              <a:tblPr/>
              <a:tblGrid>
                <a:gridCol w="1920240"/>
                <a:gridCol w="4206240"/>
                <a:gridCol w="4572000"/>
              </a:tblGrid>
              <a:tr h="71323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FFFFFF"/>
                          </a:solidFill>
                          <a:latin typeface="Manrope" pitchFamily="34" charset="0"/>
                          <a:ea typeface="Manrope" pitchFamily="34" charset="-122"/>
                          <a:cs typeface="Manrope" pitchFamily="34" charset="-120"/>
                        </a:rPr>
                        <a:t>Content</a:t>
                      </a:r>
                      <a:endParaRPr lang="en-US" sz="1800" dirty="0">
                        <a:latin typeface="Manrope" charset="0"/>
                        <a:ea typeface="Manrope" charset="0"/>
                        <a:cs typeface="Manrope" charset="0"/>
                      </a:endParaRPr>
                    </a:p>
                  </a:txBody>
                  <a:tcPr marL="146304" marR="146304" marT="146304" marB="146304">
                    <a:lnL w="8890" cap="flat" cmpd="sng" algn="ctr">
                      <a:solidFill>
                        <a:srgbClr val="CEB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CEB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CEB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CEB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4D1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FFFFFF"/>
                          </a:solidFill>
                          <a:latin typeface="Manrope" pitchFamily="34" charset="0"/>
                          <a:ea typeface="Manrope" pitchFamily="34" charset="-122"/>
                          <a:cs typeface="Manrope" pitchFamily="34" charset="-120"/>
                        </a:rPr>
                        <a:t>Focus</a:t>
                      </a:r>
                      <a:endParaRPr lang="en-US" sz="1800" dirty="0">
                        <a:latin typeface="Manrope" charset="0"/>
                        <a:ea typeface="Manrope" charset="0"/>
                        <a:cs typeface="Manrope" charset="0"/>
                      </a:endParaRPr>
                    </a:p>
                  </a:txBody>
                  <a:tcPr marL="146304" marR="146304" marT="146304" marB="146304">
                    <a:lnL w="8890" cap="flat" cmpd="sng" algn="ctr">
                      <a:solidFill>
                        <a:srgbClr val="CEB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CEB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CEB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CEB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4D1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FFFFFF"/>
                          </a:solidFill>
                          <a:latin typeface="Manrope" pitchFamily="34" charset="0"/>
                          <a:ea typeface="Manrope" pitchFamily="34" charset="-122"/>
                          <a:cs typeface="Manrope" pitchFamily="34" charset="-120"/>
                        </a:rPr>
                        <a:t>Presentation</a:t>
                      </a:r>
                      <a:endParaRPr lang="en-US" sz="1800" dirty="0">
                        <a:latin typeface="Manrope" charset="0"/>
                        <a:ea typeface="Manrope" charset="0"/>
                        <a:cs typeface="Manrope" charset="0"/>
                      </a:endParaRPr>
                    </a:p>
                  </a:txBody>
                  <a:tcPr marL="146304" marR="146304" marT="146304" marB="146304">
                    <a:lnL w="8890" cap="flat" cmpd="sng" algn="ctr">
                      <a:solidFill>
                        <a:srgbClr val="CEB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CEB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CEB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CEB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4D1C"/>
                    </a:solidFill>
                  </a:tcPr>
                </a:tc>
              </a:tr>
              <a:tr h="71323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FFFFFF"/>
                          </a:solidFill>
                          <a:latin typeface="Manrope" pitchFamily="34" charset="0"/>
                          <a:ea typeface="Manrope" pitchFamily="34" charset="-122"/>
                          <a:cs typeface="Manrope" pitchFamily="34" charset="-120"/>
                        </a:rPr>
                        <a:t>Ideas</a:t>
                      </a:r>
                      <a:endParaRPr lang="en-US" sz="1800" dirty="0">
                        <a:latin typeface="Manrope" charset="0"/>
                        <a:ea typeface="Manrope" charset="0"/>
                        <a:cs typeface="Manrope" charset="0"/>
                      </a:endParaRPr>
                    </a:p>
                  </a:txBody>
                  <a:tcPr marL="146304" marR="146304" marT="146304" marB="146304">
                    <a:lnL w="8890" cap="flat" cmpd="sng" algn="ctr">
                      <a:solidFill>
                        <a:srgbClr val="CEB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CEB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CEB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CEB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4D1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FFFFFF"/>
                          </a:solidFill>
                          <a:latin typeface="Manrope" pitchFamily="34" charset="0"/>
                          <a:ea typeface="Manrope" pitchFamily="34" charset="-122"/>
                          <a:cs typeface="Manrope" pitchFamily="34" charset="-120"/>
                        </a:rPr>
                        <a:t>Clear hierarchy</a:t>
                      </a:r>
                      <a:endParaRPr lang="en-US" sz="1800" dirty="0">
                        <a:latin typeface="Manrope" charset="0"/>
                        <a:ea typeface="Manrope" charset="0"/>
                        <a:cs typeface="Manrope" charset="0"/>
                      </a:endParaRPr>
                    </a:p>
                  </a:txBody>
                  <a:tcPr marL="146304" marR="146304" marT="146304" marB="146304">
                    <a:lnL w="8890" cap="flat" cmpd="sng" algn="ctr">
                      <a:solidFill>
                        <a:srgbClr val="CEB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CEB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CEB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CEB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4D1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FFFFFF"/>
                          </a:solidFill>
                          <a:latin typeface="Manrope" pitchFamily="34" charset="0"/>
                          <a:ea typeface="Manrope" pitchFamily="34" charset="-122"/>
                          <a:cs typeface="Manrope" pitchFamily="34" charset="-120"/>
                        </a:rPr>
                        <a:t>Headings and text</a:t>
                      </a:r>
                      <a:endParaRPr lang="en-US" sz="1800" dirty="0">
                        <a:latin typeface="Manrope" charset="0"/>
                        <a:ea typeface="Manrope" charset="0"/>
                        <a:cs typeface="Manrope" charset="0"/>
                      </a:endParaRPr>
                    </a:p>
                  </a:txBody>
                  <a:tcPr marL="146304" marR="146304" marT="146304" marB="146304">
                    <a:lnL w="8890" cap="flat" cmpd="sng" algn="ctr">
                      <a:solidFill>
                        <a:srgbClr val="CEB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CEB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CEB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CEB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4D1C"/>
                    </a:solidFill>
                  </a:tcPr>
                </a:tc>
              </a:tr>
              <a:tr h="71323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FFFFFF"/>
                          </a:solidFill>
                          <a:latin typeface="Manrope" pitchFamily="34" charset="0"/>
                          <a:ea typeface="Manrope" pitchFamily="34" charset="-122"/>
                          <a:cs typeface="Manrope" pitchFamily="34" charset="-120"/>
                        </a:rPr>
                        <a:t>Process</a:t>
                      </a:r>
                      <a:endParaRPr lang="en-US" sz="1800" dirty="0">
                        <a:latin typeface="Manrope" charset="0"/>
                        <a:ea typeface="Manrope" charset="0"/>
                        <a:cs typeface="Manrope" charset="0"/>
                      </a:endParaRPr>
                    </a:p>
                  </a:txBody>
                  <a:tcPr marL="146304" marR="146304" marT="146304" marB="146304">
                    <a:lnL w="8890" cap="flat" cmpd="sng" algn="ctr">
                      <a:solidFill>
                        <a:srgbClr val="CEB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CEB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CEB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CEB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4D1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FFFFFF"/>
                          </a:solidFill>
                          <a:latin typeface="Manrope" pitchFamily="34" charset="0"/>
                          <a:ea typeface="Manrope" pitchFamily="34" charset="-122"/>
                          <a:cs typeface="Manrope" pitchFamily="34" charset="-120"/>
                        </a:rPr>
                        <a:t>Steps and connections</a:t>
                      </a:r>
                      <a:endParaRPr lang="en-US" sz="1800" dirty="0">
                        <a:latin typeface="Manrope" charset="0"/>
                        <a:ea typeface="Manrope" charset="0"/>
                        <a:cs typeface="Manrope" charset="0"/>
                      </a:endParaRPr>
                    </a:p>
                  </a:txBody>
                  <a:tcPr marL="146304" marR="146304" marT="146304" marB="146304">
                    <a:lnL w="8890" cap="flat" cmpd="sng" algn="ctr">
                      <a:solidFill>
                        <a:srgbClr val="CEB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CEB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CEB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CEB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4D1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FFFFFF"/>
                          </a:solidFill>
                          <a:latin typeface="Manrope" pitchFamily="34" charset="0"/>
                          <a:ea typeface="Manrope" pitchFamily="34" charset="-122"/>
                          <a:cs typeface="Manrope" pitchFamily="34" charset="-120"/>
                        </a:rPr>
                        <a:t>Native shapes</a:t>
                      </a:r>
                      <a:endParaRPr lang="en-US" sz="1800" dirty="0">
                        <a:latin typeface="Manrope" charset="0"/>
                        <a:ea typeface="Manrope" charset="0"/>
                        <a:cs typeface="Manrope" charset="0"/>
                      </a:endParaRPr>
                    </a:p>
                  </a:txBody>
                  <a:tcPr marL="146304" marR="146304" marT="146304" marB="146304">
                    <a:lnL w="8890" cap="flat" cmpd="sng" algn="ctr">
                      <a:solidFill>
                        <a:srgbClr val="CEB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CEB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CEB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CEB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4D1C"/>
                    </a:solidFill>
                  </a:tcPr>
                </a:tc>
              </a:tr>
              <a:tr h="71323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FFFFFF"/>
                          </a:solidFill>
                          <a:latin typeface="Manrope" pitchFamily="34" charset="0"/>
                          <a:ea typeface="Manrope" pitchFamily="34" charset="-122"/>
                          <a:cs typeface="Manrope" pitchFamily="34" charset="-120"/>
                        </a:rPr>
                        <a:t>Data</a:t>
                      </a:r>
                      <a:endParaRPr lang="en-US" sz="1800" dirty="0">
                        <a:latin typeface="Manrope" charset="0"/>
                        <a:ea typeface="Manrope" charset="0"/>
                        <a:cs typeface="Manrope" charset="0"/>
                      </a:endParaRPr>
                    </a:p>
                  </a:txBody>
                  <a:tcPr marL="146304" marR="146304" marT="146304" marB="146304">
                    <a:lnL w="8890" cap="flat" cmpd="sng" algn="ctr">
                      <a:solidFill>
                        <a:srgbClr val="CEB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CEB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CEB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CEB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4D1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FFFFFF"/>
                          </a:solidFill>
                          <a:latin typeface="Manrope" pitchFamily="34" charset="0"/>
                          <a:ea typeface="Manrope" pitchFamily="34" charset="-122"/>
                          <a:cs typeface="Manrope" pitchFamily="34" charset="-120"/>
                        </a:rPr>
                        <a:t>Scale and comparison</a:t>
                      </a:r>
                      <a:endParaRPr lang="en-US" sz="1800" dirty="0">
                        <a:latin typeface="Manrope" charset="0"/>
                        <a:ea typeface="Manrope" charset="0"/>
                        <a:cs typeface="Manrope" charset="0"/>
                      </a:endParaRPr>
                    </a:p>
                  </a:txBody>
                  <a:tcPr marL="146304" marR="146304" marT="146304" marB="146304">
                    <a:lnL w="8890" cap="flat" cmpd="sng" algn="ctr">
                      <a:solidFill>
                        <a:srgbClr val="CEB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CEB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CEB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CEB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4D1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FFFFFF"/>
                          </a:solidFill>
                          <a:latin typeface="Manrope" pitchFamily="34" charset="0"/>
                          <a:ea typeface="Manrope" pitchFamily="34" charset="-122"/>
                          <a:cs typeface="Manrope" pitchFamily="34" charset="-120"/>
                        </a:rPr>
                        <a:t>Editable chart</a:t>
                      </a:r>
                      <a:endParaRPr lang="en-US" sz="1800" dirty="0">
                        <a:latin typeface="Manrope" charset="0"/>
                        <a:ea typeface="Manrope" charset="0"/>
                        <a:cs typeface="Manrope" charset="0"/>
                      </a:endParaRPr>
                    </a:p>
                  </a:txBody>
                  <a:tcPr marL="146304" marR="146304" marT="146304" marB="146304">
                    <a:lnL w="8890" cap="flat" cmpd="sng" algn="ctr">
                      <a:solidFill>
                        <a:srgbClr val="CEB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CEB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CEB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CEB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4D1C"/>
                    </a:solidFill>
                  </a:tcPr>
                </a:tc>
              </a:tr>
            </a:tbl>
          </a:graphicData>
        </a:graphic>
      </p:graphicFrame>
      <p:sp>
        <p:nvSpPr>
          <p:cNvPr id="9" name="Text 5"/>
          <p:cNvSpPr/>
          <p:nvPr/>
        </p:nvSpPr>
        <p:spPr>
          <a:xfrm>
            <a:off x="731520" y="5394960"/>
            <a:ext cx="10515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DFCFC2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Fictional demonstration content. Not a real event or research finding.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804D1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28600"/>
            <a:ext cx="8686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DFCFC2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Xingchen Open Day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10789920" y="6355080"/>
            <a:ext cx="731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DFCFC2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06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548640" y="6172200"/>
            <a:ext cx="11064240" cy="0"/>
          </a:xfrm>
          <a:prstGeom prst="line">
            <a:avLst/>
          </a:prstGeom>
          <a:noFill/>
          <a:ln w="31750">
            <a:solidFill>
              <a:srgbClr val="CEB5A1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365760" y="640080"/>
            <a:ext cx="11430000" cy="5394960"/>
          </a:xfrm>
          <a:prstGeom prst="rect">
            <a:avLst/>
          </a:prstGeom>
          <a:solidFill>
            <a:srgbClr val="804D1C">
              <a:alpha val="0"/>
            </a:srgbClr>
          </a:solidFill>
          <a:ln w="8890">
            <a:solidFill>
              <a:srgbClr val="CEB5A1"/>
            </a:solidFill>
            <a:prstDash val="solid"/>
          </a:ln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577840" y="1051560"/>
            <a:ext cx="1005840" cy="960120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731520" y="2148840"/>
            <a:ext cx="1069848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800" dirty="0">
                <a:solidFill>
                  <a:srgbClr val="FFFFFF"/>
                </a:solidFill>
                <a:latin typeface="Bodoni Moda" pitchFamily="34" charset="0"/>
                <a:ea typeface="Bodoni Moda" pitchFamily="34" charset="-122"/>
                <a:cs typeface="Bodoni Moda" pitchFamily="34" charset="-120"/>
              </a:rPr>
              <a:t>Give the next idea</a:t>
            </a:r>
            <a:endParaRPr lang="en-US" sz="3800" dirty="0"/>
          </a:p>
          <a:p>
            <a:pPr algn="ctr" indent="0" marL="0">
              <a:buNone/>
            </a:pPr>
            <a:r>
              <a:rPr lang="en-US" sz="3800" dirty="0">
                <a:solidFill>
                  <a:srgbClr val="FFFFFF"/>
                </a:solidFill>
                <a:latin typeface="Bodoni Moda" pitchFamily="34" charset="0"/>
                <a:ea typeface="Bodoni Moda" pitchFamily="34" charset="-122"/>
                <a:cs typeface="Bodoni Moda" pitchFamily="34" charset="-120"/>
              </a:rPr>
              <a:t>a shape of its own</a:t>
            </a:r>
            <a:endParaRPr lang="en-US" sz="3800" dirty="0"/>
          </a:p>
        </p:txBody>
      </p:sp>
      <p:sp>
        <p:nvSpPr>
          <p:cNvPr id="9" name="Text 5"/>
          <p:cNvSpPr/>
          <p:nvPr/>
        </p:nvSpPr>
        <p:spPr>
          <a:xfrm>
            <a:off x="731520" y="4663440"/>
            <a:ext cx="10698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F4CB8F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Xingchen Open Day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Bodoni Mod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Manrop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random-design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Xingchen Open Day</dc:title>
  <dc:subject>Procedural theme 808713beb06c573e73b156180da66113de32d975f83cdc94ed769ee2edcab862</dc:subject>
  <dc:creator>xingchenyd</dc:creator>
  <cp:lastModifiedBy>xingchenyd</cp:lastModifiedBy>
  <cp:revision>1</cp:revision>
  <dcterms:created xsi:type="dcterms:W3CDTF">2026-11-03T04:14:25Z</dcterms:created>
  <dcterms:modified xsi:type="dcterms:W3CDTF">2026-11-03T04:14:25Z</dcterms:modified>
</cp:coreProperties>
</file>