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count</c:v>
                </c:pt>
              </c:strCache>
            </c:strRef>
          </c:tx>
          <c:spPr>
            <a:solidFill>
              <a:srgbClr val="E8BCAE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4353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Observe</c:v>
                  </c:pt>
                  <c:pt idx="1">
                    <c:v>Build</c:v>
                  </c:pt>
                  <c:pt idx="2">
                    <c:v>Exchange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44353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533A46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44353C"/>
                </a:solidFill>
                <a:latin typeface="Nunito San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533a4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533A46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D3D45"/>
                </a:solidFill>
                <a:latin typeface="Nunito Sans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FFB5DB"/>
        </a:solidFill>
        <a:ln>
          <a:noFill/>
        </a:ln>
        <a:effectLst/>
      </c:spPr>
    </c:plotArea>
    <c:plotVisOnly val="1"/>
    <c:dispBlanksAs val="span"/>
  </c:chart>
  <c:spPr>
    <a:solidFill>
      <a:srgbClr val="FFB5DB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01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3" name="Shape 260"/>
          <p:cNvSpPr/>
          <p:nvPr/>
        </p:nvSpPr>
        <p:spPr>
          <a:xfrm>
            <a:off x="6446520" y="731520"/>
            <a:ext cx="5303520" cy="5349240"/>
          </a:xfrm>
          <a:prstGeom prst="rect">
            <a:avLst/>
          </a:prstGeom>
          <a:solidFill>
            <a:srgbClr val="63273A"/>
          </a:solidFill>
          <a:ln w="12700">
            <a:solidFill>
              <a:srgbClr val="63273A">
                <a:alpha val="0"/>
              </a:srgbClr>
            </a:solidFill>
            <a:prstDash val="solid"/>
          </a:ln>
        </p:spPr>
      </p:sp>
      <p:sp>
        <p:nvSpPr>
          <p:cNvPr id="264" name="Shape 261"/>
          <p:cNvSpPr/>
          <p:nvPr/>
        </p:nvSpPr>
        <p:spPr>
          <a:xfrm>
            <a:off x="6327648" y="731520"/>
            <a:ext cx="118872" cy="5349240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pic>
        <p:nvPicPr>
          <p:cNvPr id="26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46520" y="822960"/>
            <a:ext cx="5303520" cy="5120640"/>
          </a:xfrm>
          <a:prstGeom prst="rect">
            <a:avLst/>
          </a:prstGeom>
        </p:spPr>
      </p:pic>
      <p:sp>
        <p:nvSpPr>
          <p:cNvPr id="266" name="Text 262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267" name="Text 263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Ideas into</a:t>
            </a:r>
            <a:endParaRPr lang="en-US" sz="4200" dirty="0"/>
          </a:p>
          <a:p>
            <a:pPr algn="l" indent="0" marL="0">
              <a:buNone/>
            </a:pPr>
            <a:r>
              <a:rPr lang="en-US" sz="4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possibilities</a:t>
            </a:r>
            <a:endParaRPr lang="en-US" sz="4200" dirty="0"/>
          </a:p>
        </p:txBody>
      </p:sp>
      <p:sp>
        <p:nvSpPr>
          <p:cNvPr id="268" name="Text 264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02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Give content a visual voice</a:t>
            </a:r>
            <a:endParaRPr lang="en-US" sz="3200" dirty="0"/>
          </a:p>
        </p:txBody>
      </p:sp>
      <p:sp>
        <p:nvSpPr>
          <p:cNvPr id="265" name="Shape 262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63273A"/>
          </a:solidFill>
          <a:ln w="12700">
            <a:solidFill>
              <a:srgbClr val="63273A">
                <a:alpha val="0"/>
              </a:srgbClr>
            </a:solidFill>
            <a:prstDash val="solid"/>
          </a:ln>
        </p:spPr>
      </p:sp>
      <p:sp>
        <p:nvSpPr>
          <p:cNvPr id="266" name="Text 263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8C9D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gathering about design, technology and everyday creativity. Clear structure gives every idea room to find its own expression.</a:t>
            </a:r>
            <a:endParaRPr lang="en-US" sz="2400" dirty="0"/>
          </a:p>
        </p:txBody>
      </p:sp>
      <p:sp>
        <p:nvSpPr>
          <p:cNvPr id="267" name="Shape 264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68" name="Text 265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01   Observe</a:t>
            </a:r>
            <a:endParaRPr lang="en-US" sz="1800" dirty="0"/>
          </a:p>
        </p:txBody>
      </p:sp>
      <p:sp>
        <p:nvSpPr>
          <p:cNvPr id="269" name="Text 266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Start with real questions, content and the context of use.</a:t>
            </a:r>
            <a:endParaRPr lang="en-US" sz="1400" dirty="0"/>
          </a:p>
        </p:txBody>
      </p:sp>
      <p:sp>
        <p:nvSpPr>
          <p:cNvPr id="270" name="Text 267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02   Build</a:t>
            </a:r>
            <a:endParaRPr lang="en-US" sz="1800" dirty="0"/>
          </a:p>
        </p:txBody>
      </p:sp>
      <p:sp>
        <p:nvSpPr>
          <p:cNvPr id="271" name="Text 268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Connect colour, type and graphics into a coherent visual language.</a:t>
            </a:r>
            <a:endParaRPr lang="en-US" sz="1400" dirty="0"/>
          </a:p>
        </p:txBody>
      </p:sp>
      <p:sp>
        <p:nvSpPr>
          <p:cNvPr id="272" name="Text 269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03   Exchange</a:t>
            </a:r>
            <a:endParaRPr lang="en-US" sz="1800" dirty="0"/>
          </a:p>
        </p:txBody>
      </p:sp>
      <p:sp>
        <p:nvSpPr>
          <p:cNvPr id="273" name="Text 270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Turn a direction into a concrete work through conversation and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03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process of expression</a:t>
            </a:r>
            <a:endParaRPr lang="en-US" sz="3200" dirty="0"/>
          </a:p>
        </p:txBody>
      </p:sp>
      <p:sp>
        <p:nvSpPr>
          <p:cNvPr id="265" name="Text 262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01</a:t>
            </a:r>
            <a:endParaRPr lang="en-US" sz="4000" dirty="0"/>
          </a:p>
        </p:txBody>
      </p:sp>
      <p:sp>
        <p:nvSpPr>
          <p:cNvPr id="266" name="Shape 263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67" name="Text 264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Observe</a:t>
            </a:r>
            <a:endParaRPr lang="en-US" sz="2600" dirty="0"/>
          </a:p>
        </p:txBody>
      </p:sp>
      <p:sp>
        <p:nvSpPr>
          <p:cNvPr id="268" name="Text 265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Start with real questions, content and the context of use.</a:t>
            </a:r>
            <a:endParaRPr lang="en-US" sz="1700" dirty="0"/>
          </a:p>
        </p:txBody>
      </p:sp>
      <p:sp>
        <p:nvSpPr>
          <p:cNvPr id="269" name="Text 266"/>
          <p:cNvSpPr/>
          <p:nvPr/>
        </p:nvSpPr>
        <p:spPr>
          <a:xfrm>
            <a:off x="452628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02</a:t>
            </a:r>
            <a:endParaRPr lang="en-US" sz="4000" dirty="0"/>
          </a:p>
        </p:txBody>
      </p:sp>
      <p:sp>
        <p:nvSpPr>
          <p:cNvPr id="270" name="Shape 267"/>
          <p:cNvSpPr/>
          <p:nvPr/>
        </p:nvSpPr>
        <p:spPr>
          <a:xfrm>
            <a:off x="452628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71" name="Text 268"/>
          <p:cNvSpPr/>
          <p:nvPr/>
        </p:nvSpPr>
        <p:spPr>
          <a:xfrm>
            <a:off x="452628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Build</a:t>
            </a:r>
            <a:endParaRPr lang="en-US" sz="2600" dirty="0"/>
          </a:p>
        </p:txBody>
      </p:sp>
      <p:sp>
        <p:nvSpPr>
          <p:cNvPr id="272" name="Text 269"/>
          <p:cNvSpPr/>
          <p:nvPr/>
        </p:nvSpPr>
        <p:spPr>
          <a:xfrm>
            <a:off x="452628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Connect colour, type and graphics into a coherent visual language.</a:t>
            </a:r>
            <a:endParaRPr lang="en-US" sz="1700" dirty="0"/>
          </a:p>
        </p:txBody>
      </p:sp>
      <p:sp>
        <p:nvSpPr>
          <p:cNvPr id="273" name="Text 270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03</a:t>
            </a:r>
            <a:endParaRPr lang="en-US" sz="4000" dirty="0"/>
          </a:p>
        </p:txBody>
      </p:sp>
      <p:sp>
        <p:nvSpPr>
          <p:cNvPr id="274" name="Shape 271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75" name="Text 272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Exchange</a:t>
            </a:r>
            <a:endParaRPr lang="en-US" sz="2600" dirty="0"/>
          </a:p>
        </p:txBody>
      </p:sp>
      <p:sp>
        <p:nvSpPr>
          <p:cNvPr id="276" name="Text 273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Turn a direction into a concrete work through conversation and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04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Exploration by direction</a:t>
            </a:r>
            <a:endParaRPr lang="en-US" sz="3200" dirty="0"/>
          </a:p>
        </p:txBody>
      </p:sp>
      <p:sp>
        <p:nvSpPr>
          <p:cNvPr id="265" name="Text 262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Illustrative data · not research results</a:t>
            </a:r>
            <a:endParaRPr lang="en-US" sz="1200" dirty="0"/>
          </a:p>
        </p:txBody>
      </p:sp>
      <p:graphicFrame>
        <p:nvGraphicFramePr>
          <p:cNvPr id="266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7" name="Text 263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692E1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38</a:t>
            </a:r>
            <a:endParaRPr lang="en-US" sz="6400" dirty="0"/>
          </a:p>
        </p:txBody>
      </p:sp>
      <p:sp>
        <p:nvSpPr>
          <p:cNvPr id="268" name="Text 264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Example count for Build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05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Room for different kinds of content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Content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Focus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Presentation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Ideas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Clear hierarchy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Headings and text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Process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Steps and connections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Native shapes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Data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Scale and comparison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Editable chart</a:t>
                      </a:r>
                      <a:endParaRPr lang="en-US" sz="18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</a:tbl>
          </a:graphicData>
        </a:graphic>
      </p:graphicFrame>
      <p:sp>
        <p:nvSpPr>
          <p:cNvPr id="266" name="Text 262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Fictional demonstration content. Not a real event or research finding.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06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pic>
        <p:nvPicPr>
          <p:cNvPr id="26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265" name="Text 261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Give the next idea</a:t>
            </a:r>
            <a:endParaRPr lang="en-US" sz="3800" dirty="0"/>
          </a:p>
          <a:p>
            <a:pPr algn="l" indent="0" marL="0">
              <a:buNone/>
            </a:pPr>
            <a:r>
              <a:rPr lang="en-US" sz="3800" b="1" dirty="0">
                <a:solidFill>
                  <a:srgbClr val="4435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shape of its own</a:t>
            </a:r>
            <a:endParaRPr lang="en-US" sz="3800" dirty="0"/>
          </a:p>
        </p:txBody>
      </p:sp>
      <p:sp>
        <p:nvSpPr>
          <p:cNvPr id="266" name="Text 262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692E1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Xingchen Open Day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unito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Xingchen Open Day</dc:title>
  <dc:subject>Procedural theme 8b88584906f0ef9887a54de55a001a575635ccd442bd2d301a7fd2e6475b1ffe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