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8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Example count</c:v>
                </c:pt>
              </c:strCache>
            </c:strRef>
          </c:tx>
          <c:spPr>
            <a:solidFill>
              <a:srgbClr val="9FC2A5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CFE1D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Observe</c:v>
                  </c:pt>
                  <c:pt idx="1">
                    <c:v>Build</c:v>
                  </c:pt>
                  <c:pt idx="2">
                    <c:v>Exchange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CFE1D5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A7C3B0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CFE1D5"/>
                </a:solidFill>
                <a:latin typeface="Source Sans 3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a7c3b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A7C3B0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EC0B4"/>
                </a:solidFill>
                <a:latin typeface="Source Sans 3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00502D"/>
        </a:solidFill>
        <a:ln>
          <a:noFill/>
        </a:ln>
        <a:effectLst/>
      </c:spPr>
    </c:plotArea>
    <c:plotVisOnly val="1"/>
    <c:dispBlanksAs val="span"/>
  </c:chart>
  <c:spPr>
    <a:solidFill>
      <a:srgbClr val="00502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8.xml"/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446520" y="960120"/>
            <a:ext cx="4800600" cy="4800600"/>
          </a:xfrm>
          <a:prstGeom prst="rect">
            <a:avLst/>
          </a:prstGeom>
          <a:solidFill>
            <a:srgbClr val="00502D">
              <a:alpha val="0"/>
            </a:srgbClr>
          </a:solidFill>
          <a:ln w="8890">
            <a:solidFill>
              <a:srgbClr val="CFE1D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9400" y="1143000"/>
            <a:ext cx="4389120" cy="44805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1520" y="150876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731520" y="196596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1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Ideas into</a:t>
            </a:r>
            <a:endParaRPr lang="en-US" sz="4100" dirty="0"/>
          </a:p>
          <a:p>
            <a:pPr algn="l" indent="0" marL="0">
              <a:buNone/>
            </a:pPr>
            <a:r>
              <a:rPr lang="en-US" sz="41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possibilities</a:t>
            </a:r>
            <a:endParaRPr lang="en-US" sz="4100" dirty="0"/>
          </a:p>
        </p:txBody>
      </p:sp>
      <p:sp>
        <p:nvSpPr>
          <p:cNvPr id="11" name="Text 6"/>
          <p:cNvSpPr/>
          <p:nvPr/>
        </p:nvSpPr>
        <p:spPr>
          <a:xfrm>
            <a:off x="731520" y="446227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Give content a visual voice</a:t>
            </a:r>
            <a:endParaRPr lang="en-US" sz="3200" dirty="0"/>
          </a:p>
        </p:txBody>
      </p:sp>
      <p:sp>
        <p:nvSpPr>
          <p:cNvPr id="8" name="Shape 4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E4D6B6"/>
          </a:solidFill>
          <a:ln w="12700">
            <a:solidFill>
              <a:srgbClr val="E4D6B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38443C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gathering about design, technology and everyday creativity. Clear structure gives every idea room to find its own expression.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01   Observe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Start with real questions, content and the context of use.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02   Build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Connect colour, type and graphics into a coherent visual language.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03   Exchange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Turn a direction into a concrete work through conversation and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process of expression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01</a:t>
            </a:r>
            <a:endParaRPr lang="en-US" sz="4000" dirty="0"/>
          </a:p>
        </p:txBody>
      </p:sp>
      <p:sp>
        <p:nvSpPr>
          <p:cNvPr id="9" name="Shape 5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Observe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Start with real questions, content and the context of use.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9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Build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Connect colour, type and graphics into a coherent visual language.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03</a:t>
            </a:r>
            <a:endParaRPr lang="en-US" sz="4000" dirty="0"/>
          </a:p>
        </p:txBody>
      </p:sp>
      <p:sp>
        <p:nvSpPr>
          <p:cNvPr id="17" name="Shape 13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Exchange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Turn a direction into a concrete work through conversation and feedback.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Exploration by direction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Illustrative data · not research results</a:t>
            </a:r>
            <a:endParaRPr lang="en-US" sz="12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 5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91CB9C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38</a:t>
            </a:r>
            <a:endParaRPr lang="en-US" sz="6400" dirty="0"/>
          </a:p>
        </p:txBody>
      </p:sp>
      <p:sp>
        <p:nvSpPr>
          <p:cNvPr id="11" name="Text 6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Example count for Build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Room for different kinds of content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Content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Focus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Presentation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Ideas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Clear hierarchy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Headings and text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Process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Steps and connections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Native shapes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Data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Scale and comparison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Source Sans 3" pitchFamily="34" charset="0"/>
                          <a:ea typeface="Source Sans 3" pitchFamily="34" charset="-122"/>
                          <a:cs typeface="Source Sans 3" pitchFamily="34" charset="-120"/>
                        </a:rPr>
                        <a:t>Editable chart</a:t>
                      </a:r>
                      <a:endParaRPr lang="en-US" sz="1800" dirty="0">
                        <a:latin typeface="Source Sans 3" charset="0"/>
                        <a:ea typeface="Source Sans 3" charset="0"/>
                        <a:cs typeface="Source Sans 3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</a:tbl>
          </a:graphicData>
        </a:graphic>
      </p:graphicFrame>
      <p:sp>
        <p:nvSpPr>
          <p:cNvPr id="9" name="Text 4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Fictional demonstration content. Not a real event or research finding.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Give the next idea</a:t>
            </a:r>
            <a:endParaRPr lang="en-US" sz="3800" dirty="0"/>
          </a:p>
          <a:p>
            <a:pPr algn="l" indent="0" marL="0">
              <a:buNone/>
            </a:pPr>
            <a:r>
              <a:rPr lang="en-US" sz="3800" dirty="0">
                <a:solidFill>
                  <a:srgbClr val="CFE1D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 shape of its own</a:t>
            </a:r>
            <a:endParaRPr lang="en-US" sz="3800" dirty="0"/>
          </a:p>
        </p:txBody>
      </p:sp>
      <p:sp>
        <p:nvSpPr>
          <p:cNvPr id="9" name="Text 4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91CB9C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Xingchen Open Day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ormorant Garamo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ource Sans 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Xingchen Open Day</dc:title>
  <dc:subject>Procedural theme f4bdf5b16c96578da4d4ba1f3f898546351e9869245e9fc1b8f4061114c87340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