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7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Example count</c:v>
                </c:pt>
              </c:strCache>
            </c:strRef>
          </c:tx>
          <c:spPr>
            <a:solidFill>
              <a:srgbClr val="C5D2E9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D0D9E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Observe</c:v>
                  </c:pt>
                  <c:pt idx="1">
                    <c:v>Build</c:v>
                  </c:pt>
                  <c:pt idx="2">
                    <c:v>Exchange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38</c:v>
                </c:pt>
                <c:pt idx="2">
                  <c:v>31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D0D9E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ADBBD5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D0D9EA"/>
                </a:solidFill>
                <a:latin typeface="IBM Plex Sans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  <c:min val="0"/>
        </c:scaling>
        <c:delete val="0"/>
        <c:axPos val="l"/>
        <c:majorGridlines>
          <c:spPr>
            <a:ln w="12700" cap="flat">
              <a:solidFill>
                <a:srgbClr val="adbbd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ADBBD5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B2BBCB"/>
                </a:solidFill>
                <a:latin typeface="IBM Plex Sans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solidFill>
          <a:srgbClr val="0F3B98"/>
        </a:solidFill>
        <a:ln>
          <a:noFill/>
        </a:ln>
        <a:effectLst/>
      </c:spPr>
    </c:plotArea>
    <c:plotVisOnly val="1"/>
    <c:dispBlanksAs val="span"/>
  </c:chart>
  <c:spPr>
    <a:solidFill>
      <a:srgbClr val="0F3B98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e78fd397d9d7b5249c7e62ece09fddfd3f3d03a47692ede57cfcbbcd1547258f.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e78fd397d9d7b5249c7e62ece09fddfd3f3d03a47692ede57cfcbbcd1547258f.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e78fd397d9d7b5249c7e62ece09fddfd3f3d03a47692ede57cfcbbcd1547258f.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e78fd397d9d7b5249c7e62ece09fddfd3f3d03a47692ede57cfcbbcd1547258f.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e78fd397d9d7b5249c7e62ece09fddfd3f3d03a47692ede57cfcbbcd1547258f.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e78fd397d9d7b5249c7e62ece09fddfd3f3d03a47692ede57cfcbbcd1547258f.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3B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29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8229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430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30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830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031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231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632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32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033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233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3434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6634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49834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56235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59436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62636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65836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2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3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463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83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103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23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63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3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03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434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834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6235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2636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836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037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2237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438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183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503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823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64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84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104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744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1064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1384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1704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2024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DBBD5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57200" y="777240"/>
            <a:ext cx="11247120" cy="5166360"/>
          </a:xfrm>
          <a:prstGeom prst="rect">
            <a:avLst/>
          </a:prstGeom>
          <a:solidFill>
            <a:srgbClr val="0F3B98">
              <a:alpha val="0"/>
            </a:srgbClr>
          </a:solidFill>
          <a:ln w="8890">
            <a:solidFill>
              <a:srgbClr val="D0D9EA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6217920" y="1005840"/>
            <a:ext cx="9144" cy="0"/>
          </a:xfrm>
          <a:prstGeom prst="line">
            <a:avLst/>
          </a:prstGeom>
          <a:noFill/>
          <a:ln w="12700">
            <a:solidFill>
              <a:srgbClr val="D0D9EA"/>
            </a:solidFill>
            <a:prstDash val="solid"/>
          </a:ln>
        </p:spPr>
      </p:sp>
      <p:pic>
        <p:nvPicPr>
          <p:cNvPr id="6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00800" y="914400"/>
            <a:ext cx="5029200" cy="4754880"/>
          </a:xfrm>
          <a:prstGeom prst="rect">
            <a:avLst/>
          </a:prstGeom>
        </p:spPr>
      </p:pic>
      <p:sp>
        <p:nvSpPr>
          <p:cNvPr id="68" name="Text 64"/>
          <p:cNvSpPr/>
          <p:nvPr/>
        </p:nvSpPr>
        <p:spPr>
          <a:xfrm>
            <a:off x="731520" y="1371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0D9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DESIGN · TECHNOLOGY · CULTURE</a:t>
            </a:r>
            <a:endParaRPr lang="en-US" sz="900" dirty="0"/>
          </a:p>
        </p:txBody>
      </p:sp>
      <p:sp>
        <p:nvSpPr>
          <p:cNvPr id="69" name="Text 65"/>
          <p:cNvSpPr/>
          <p:nvPr/>
        </p:nvSpPr>
        <p:spPr>
          <a:xfrm>
            <a:off x="731520" y="1828800"/>
            <a:ext cx="5486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900" spc="-54" kern="0" dirty="0">
                <a:solidFill>
                  <a:srgbClr val="D0D9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Ideas into</a:t>
            </a:r>
            <a:endParaRPr lang="en-US" sz="3900" dirty="0"/>
          </a:p>
          <a:p>
            <a:pPr algn="l" indent="0" marL="0">
              <a:buNone/>
            </a:pPr>
            <a:r>
              <a:rPr lang="en-US" sz="3900" spc="-54" kern="0" dirty="0">
                <a:solidFill>
                  <a:srgbClr val="D0D9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possibilities</a:t>
            </a:r>
            <a:endParaRPr lang="en-US" sz="3900" dirty="0"/>
          </a:p>
        </p:txBody>
      </p:sp>
      <p:sp>
        <p:nvSpPr>
          <p:cNvPr id="70" name="Text 66"/>
          <p:cNvSpPr/>
          <p:nvPr/>
        </p:nvSpPr>
        <p:spPr>
          <a:xfrm>
            <a:off x="731520" y="432511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D0D9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Xingchen Open Day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3B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29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8229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430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30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830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031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231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632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32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033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233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3434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6634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49834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56235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59436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62636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65836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2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3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463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83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103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23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63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3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03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434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834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6235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2636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836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037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2237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438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183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503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823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64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84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104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744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1064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1384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1704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2024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DBBD5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54" kern="0" dirty="0">
                <a:solidFill>
                  <a:srgbClr val="D0D9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Give content a visual voice</a:t>
            </a:r>
            <a:endParaRPr lang="en-US" sz="3200" dirty="0"/>
          </a:p>
        </p:txBody>
      </p:sp>
      <p:sp>
        <p:nvSpPr>
          <p:cNvPr id="66" name="Shape 63"/>
          <p:cNvSpPr/>
          <p:nvPr/>
        </p:nvSpPr>
        <p:spPr>
          <a:xfrm>
            <a:off x="594360" y="1874520"/>
            <a:ext cx="5897880" cy="3840480"/>
          </a:xfrm>
          <a:prstGeom prst="rect">
            <a:avLst/>
          </a:prstGeom>
          <a:solidFill>
            <a:srgbClr val="98BAF3"/>
          </a:solidFill>
          <a:ln w="12700">
            <a:solidFill>
              <a:srgbClr val="98BAF3">
                <a:alpha val="0"/>
              </a:srgbClr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914400" y="2286000"/>
            <a:ext cx="5212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72D3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 gathering about design, technology and everyday creativity. Clear structure gives every idea room to find its own expression.</a:t>
            </a:r>
            <a:endParaRPr lang="en-US" sz="2400" dirty="0"/>
          </a:p>
        </p:txBody>
      </p:sp>
      <p:sp>
        <p:nvSpPr>
          <p:cNvPr id="68" name="Shape 65"/>
          <p:cNvSpPr/>
          <p:nvPr/>
        </p:nvSpPr>
        <p:spPr>
          <a:xfrm>
            <a:off x="6949440" y="2011680"/>
            <a:ext cx="4206240" cy="0"/>
          </a:xfrm>
          <a:prstGeom prst="line">
            <a:avLst/>
          </a:prstGeom>
          <a:noFill/>
          <a:ln w="12700">
            <a:solidFill>
              <a:srgbClr val="C5D2E9"/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6995160" y="219456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0D9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   Observe</a:t>
            </a:r>
            <a:endParaRPr lang="en-US" sz="1800" dirty="0"/>
          </a:p>
        </p:txBody>
      </p:sp>
      <p:sp>
        <p:nvSpPr>
          <p:cNvPr id="70" name="Text 67"/>
          <p:cNvSpPr/>
          <p:nvPr/>
        </p:nvSpPr>
        <p:spPr>
          <a:xfrm>
            <a:off x="6995160" y="26060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Start with real questions, content and the context of use.</a:t>
            </a:r>
            <a:endParaRPr lang="en-US" sz="1400" dirty="0"/>
          </a:p>
        </p:txBody>
      </p:sp>
      <p:sp>
        <p:nvSpPr>
          <p:cNvPr id="71" name="Text 68"/>
          <p:cNvSpPr/>
          <p:nvPr/>
        </p:nvSpPr>
        <p:spPr>
          <a:xfrm>
            <a:off x="6995160" y="329184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0D9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   Build</a:t>
            </a:r>
            <a:endParaRPr lang="en-US" sz="1800" dirty="0"/>
          </a:p>
        </p:txBody>
      </p:sp>
      <p:sp>
        <p:nvSpPr>
          <p:cNvPr id="72" name="Text 69"/>
          <p:cNvSpPr/>
          <p:nvPr/>
        </p:nvSpPr>
        <p:spPr>
          <a:xfrm>
            <a:off x="6995160" y="370332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Connect colour, type and graphics into a coherent visual language.</a:t>
            </a:r>
            <a:endParaRPr lang="en-US" sz="1400" dirty="0"/>
          </a:p>
        </p:txBody>
      </p:sp>
      <p:sp>
        <p:nvSpPr>
          <p:cNvPr id="73" name="Text 70"/>
          <p:cNvSpPr/>
          <p:nvPr/>
        </p:nvSpPr>
        <p:spPr>
          <a:xfrm>
            <a:off x="6995160" y="43891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0D9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   Exchange</a:t>
            </a:r>
            <a:endParaRPr lang="en-US" sz="1800" dirty="0"/>
          </a:p>
        </p:txBody>
      </p:sp>
      <p:sp>
        <p:nvSpPr>
          <p:cNvPr id="74" name="Text 71"/>
          <p:cNvSpPr/>
          <p:nvPr/>
        </p:nvSpPr>
        <p:spPr>
          <a:xfrm>
            <a:off x="6995160" y="480060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Turn a direction into a concrete work through conversation and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3B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29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8229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430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30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830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031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231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632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32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033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233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3434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6634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49834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56235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59436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62636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65836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2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3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463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83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103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23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63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3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03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434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834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6235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2636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836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037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2237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438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183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503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823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64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84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104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744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1064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1384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1704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2024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DBBD5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54" kern="0" dirty="0">
                <a:solidFill>
                  <a:srgbClr val="D0D9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 process of expression</a:t>
            </a:r>
            <a:endParaRPr lang="en-US" sz="3200" dirty="0"/>
          </a:p>
        </p:txBody>
      </p:sp>
      <p:sp>
        <p:nvSpPr>
          <p:cNvPr id="66" name="Text 63"/>
          <p:cNvSpPr/>
          <p:nvPr/>
        </p:nvSpPr>
        <p:spPr>
          <a:xfrm>
            <a:off x="73152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9BBBF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4000" dirty="0"/>
          </a:p>
        </p:txBody>
      </p:sp>
      <p:sp>
        <p:nvSpPr>
          <p:cNvPr id="67" name="Shape 64"/>
          <p:cNvSpPr/>
          <p:nvPr/>
        </p:nvSpPr>
        <p:spPr>
          <a:xfrm>
            <a:off x="731520" y="3291840"/>
            <a:ext cx="3200400" cy="0"/>
          </a:xfrm>
          <a:prstGeom prst="line">
            <a:avLst/>
          </a:prstGeom>
          <a:noFill/>
          <a:ln w="12700">
            <a:solidFill>
              <a:srgbClr val="C5D2E9"/>
            </a:solidFill>
            <a:prstDash val="solid"/>
          </a:ln>
        </p:spPr>
      </p:sp>
      <p:sp>
        <p:nvSpPr>
          <p:cNvPr id="68" name="Text 65"/>
          <p:cNvSpPr/>
          <p:nvPr/>
        </p:nvSpPr>
        <p:spPr>
          <a:xfrm>
            <a:off x="73152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D0D9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Observe</a:t>
            </a:r>
            <a:endParaRPr lang="en-US" sz="2600" dirty="0"/>
          </a:p>
        </p:txBody>
      </p:sp>
      <p:sp>
        <p:nvSpPr>
          <p:cNvPr id="69" name="Text 66"/>
          <p:cNvSpPr/>
          <p:nvPr/>
        </p:nvSpPr>
        <p:spPr>
          <a:xfrm>
            <a:off x="73152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D0D9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Start with real questions, content and the context of use.</a:t>
            </a:r>
            <a:endParaRPr lang="en-US" sz="1700" dirty="0"/>
          </a:p>
        </p:txBody>
      </p:sp>
      <p:sp>
        <p:nvSpPr>
          <p:cNvPr id="70" name="Text 67"/>
          <p:cNvSpPr/>
          <p:nvPr/>
        </p:nvSpPr>
        <p:spPr>
          <a:xfrm>
            <a:off x="4526280" y="278892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9BBBF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4000" dirty="0"/>
          </a:p>
        </p:txBody>
      </p:sp>
      <p:sp>
        <p:nvSpPr>
          <p:cNvPr id="71" name="Shape 68"/>
          <p:cNvSpPr/>
          <p:nvPr/>
        </p:nvSpPr>
        <p:spPr>
          <a:xfrm>
            <a:off x="4526280" y="3703320"/>
            <a:ext cx="3200400" cy="0"/>
          </a:xfrm>
          <a:prstGeom prst="line">
            <a:avLst/>
          </a:prstGeom>
          <a:noFill/>
          <a:ln w="12700">
            <a:solidFill>
              <a:srgbClr val="C5D2E9"/>
            </a:solidFill>
            <a:prstDash val="solid"/>
          </a:ln>
        </p:spPr>
      </p:sp>
      <p:sp>
        <p:nvSpPr>
          <p:cNvPr id="72" name="Text 69"/>
          <p:cNvSpPr/>
          <p:nvPr/>
        </p:nvSpPr>
        <p:spPr>
          <a:xfrm>
            <a:off x="4526280" y="3886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D0D9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Build</a:t>
            </a:r>
            <a:endParaRPr lang="en-US" sz="2600" dirty="0"/>
          </a:p>
        </p:txBody>
      </p:sp>
      <p:sp>
        <p:nvSpPr>
          <p:cNvPr id="73" name="Text 70"/>
          <p:cNvSpPr/>
          <p:nvPr/>
        </p:nvSpPr>
        <p:spPr>
          <a:xfrm>
            <a:off x="4526280" y="457200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D0D9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Connect colour, type and graphics into a coherent visual language.</a:t>
            </a:r>
            <a:endParaRPr lang="en-US" sz="1700" dirty="0"/>
          </a:p>
        </p:txBody>
      </p:sp>
      <p:sp>
        <p:nvSpPr>
          <p:cNvPr id="74" name="Text 71"/>
          <p:cNvSpPr/>
          <p:nvPr/>
        </p:nvSpPr>
        <p:spPr>
          <a:xfrm>
            <a:off x="832104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9BBBF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4000" dirty="0"/>
          </a:p>
        </p:txBody>
      </p:sp>
      <p:sp>
        <p:nvSpPr>
          <p:cNvPr id="75" name="Shape 72"/>
          <p:cNvSpPr/>
          <p:nvPr/>
        </p:nvSpPr>
        <p:spPr>
          <a:xfrm>
            <a:off x="8321040" y="3291840"/>
            <a:ext cx="3200400" cy="0"/>
          </a:xfrm>
          <a:prstGeom prst="line">
            <a:avLst/>
          </a:prstGeom>
          <a:noFill/>
          <a:ln w="12700">
            <a:solidFill>
              <a:srgbClr val="C5D2E9"/>
            </a:solidFill>
            <a:prstDash val="solid"/>
          </a:ln>
        </p:spPr>
      </p:sp>
      <p:sp>
        <p:nvSpPr>
          <p:cNvPr id="76" name="Text 73"/>
          <p:cNvSpPr/>
          <p:nvPr/>
        </p:nvSpPr>
        <p:spPr>
          <a:xfrm>
            <a:off x="832104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D0D9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Exchange</a:t>
            </a:r>
            <a:endParaRPr lang="en-US" sz="2600" dirty="0"/>
          </a:p>
        </p:txBody>
      </p:sp>
      <p:sp>
        <p:nvSpPr>
          <p:cNvPr id="77" name="Text 74"/>
          <p:cNvSpPr/>
          <p:nvPr/>
        </p:nvSpPr>
        <p:spPr>
          <a:xfrm>
            <a:off x="832104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D0D9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Turn a direction into a concrete work through conversation and feedback.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3B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29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8229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430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30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830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031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231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632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32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033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233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3434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6634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49834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56235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59436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62636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65836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2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3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463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83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103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23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63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3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03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434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834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6235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2636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836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037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2237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438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183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503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823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64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84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104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744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1064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1384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1704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2024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04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DBBD5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54" kern="0" dirty="0">
                <a:solidFill>
                  <a:srgbClr val="D0D9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Exploration by direction</a:t>
            </a:r>
            <a:endParaRPr lang="en-US" sz="3200" dirty="0"/>
          </a:p>
        </p:txBody>
      </p:sp>
      <p:sp>
        <p:nvSpPr>
          <p:cNvPr id="66" name="Text 63"/>
          <p:cNvSpPr/>
          <p:nvPr/>
        </p:nvSpPr>
        <p:spPr>
          <a:xfrm>
            <a:off x="731520" y="17373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Illustrative data · not research results</a:t>
            </a:r>
            <a:endParaRPr lang="en-US" sz="1200" dirty="0"/>
          </a:p>
        </p:txBody>
      </p:sp>
      <p:graphicFrame>
        <p:nvGraphicFramePr>
          <p:cNvPr id="67" name="Chart 0" descr=""/>
          <p:cNvGraphicFramePr/>
          <p:nvPr/>
        </p:nvGraphicFramePr>
        <p:xfrm>
          <a:off x="777240" y="2423160"/>
          <a:ext cx="731520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8" name="Text 64"/>
          <p:cNvSpPr/>
          <p:nvPr/>
        </p:nvSpPr>
        <p:spPr>
          <a:xfrm>
            <a:off x="8778240" y="283464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9BBBF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38</a:t>
            </a:r>
            <a:endParaRPr lang="en-US" sz="6400" dirty="0"/>
          </a:p>
        </p:txBody>
      </p:sp>
      <p:sp>
        <p:nvSpPr>
          <p:cNvPr id="69" name="Text 65"/>
          <p:cNvSpPr/>
          <p:nvPr/>
        </p:nvSpPr>
        <p:spPr>
          <a:xfrm>
            <a:off x="8778240" y="41148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0D9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Example count for Build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3B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29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8229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430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30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830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031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231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632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32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033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233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3434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6634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49834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56235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59436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62636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65836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2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3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463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83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103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23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63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3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03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434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834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6235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2636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836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037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2237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438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183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503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823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64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84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104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744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1064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1384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1704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2024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05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DBBD5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54" kern="0" dirty="0">
                <a:solidFill>
                  <a:srgbClr val="D0D9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Room for different kinds of content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194560"/>
          <a:ext cx="10698480" cy="2834640"/>
        </p:xfrm>
        <a:graphic>
          <a:graphicData uri="http://schemas.openxmlformats.org/drawingml/2006/table">
            <a:tbl>
              <a:tblPr/>
              <a:tblGrid>
                <a:gridCol w="1920240"/>
                <a:gridCol w="4206240"/>
                <a:gridCol w="457200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Content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Focus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Presentation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Ideas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Clear hierarchy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Headings and text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Process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Steps and connections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Native shapes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Data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Scale and comparison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D0D9E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Editable chart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DB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98"/>
                    </a:solidFill>
                  </a:tcPr>
                </a:tc>
              </a:tr>
            </a:tbl>
          </a:graphicData>
        </a:graphic>
      </p:graphicFrame>
      <p:sp>
        <p:nvSpPr>
          <p:cNvPr id="67" name="Text 63"/>
          <p:cNvSpPr/>
          <p:nvPr/>
        </p:nvSpPr>
        <p:spPr>
          <a:xfrm>
            <a:off x="731520" y="53949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Fictional demonstration content. Not a real event or research finding.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3B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29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8229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430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30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830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031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231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632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32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033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233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3434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6634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49834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562356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594360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626364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6583680"/>
            <a:ext cx="12192000" cy="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2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3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463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83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103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23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63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3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03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434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834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6235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2636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836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037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2237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438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1838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5039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8239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640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840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1041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74420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106424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138428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170432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2024360" y="0"/>
            <a:ext cx="0" cy="6858000"/>
          </a:xfrm>
          <a:prstGeom prst="line">
            <a:avLst/>
          </a:prstGeom>
          <a:noFill/>
          <a:ln w="4445">
            <a:solidFill>
              <a:srgbClr val="D0D9EA">
                <a:alpha val="9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2BBC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06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DBBD5"/>
            </a:solidFill>
            <a:prstDash val="solid"/>
          </a:ln>
        </p:spPr>
      </p:sp>
      <p:pic>
        <p:nvPicPr>
          <p:cNvPr id="6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3680" y="1188720"/>
            <a:ext cx="4754880" cy="4297680"/>
          </a:xfrm>
          <a:prstGeom prst="rect">
            <a:avLst/>
          </a:prstGeom>
        </p:spPr>
      </p:pic>
      <p:sp>
        <p:nvSpPr>
          <p:cNvPr id="66" name="Text 62"/>
          <p:cNvSpPr/>
          <p:nvPr/>
        </p:nvSpPr>
        <p:spPr>
          <a:xfrm>
            <a:off x="731520" y="1828800"/>
            <a:ext cx="5852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dirty="0">
                <a:solidFill>
                  <a:srgbClr val="D0D9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Give the next idea</a:t>
            </a:r>
            <a:endParaRPr lang="en-US" sz="3800" dirty="0"/>
          </a:p>
          <a:p>
            <a:pPr algn="l" indent="0" marL="0">
              <a:buNone/>
            </a:pPr>
            <a:r>
              <a:rPr lang="en-US" sz="3800" dirty="0">
                <a:solidFill>
                  <a:srgbClr val="D0D9E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 shape of its own</a:t>
            </a:r>
            <a:endParaRPr lang="en-US" sz="3800" dirty="0"/>
          </a:p>
        </p:txBody>
      </p:sp>
      <p:sp>
        <p:nvSpPr>
          <p:cNvPr id="67" name="Text 63"/>
          <p:cNvSpPr/>
          <p:nvPr/>
        </p:nvSpPr>
        <p:spPr>
          <a:xfrm>
            <a:off x="731520" y="466344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9BBBF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Xingchen Open Day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BM Plex Mon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random-design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Xingchen Open Day</dc:title>
  <dc:subject>Procedural theme e78fd397d9d7b5249c7e62ece09fddfd3f3d03a47692ede57cfcbbcd1547258f</dc:subject>
  <dc:creator>xingchenyd</dc:creator>
  <cp:lastModifiedBy>xingchenyd</cp:lastModifiedBy>
  <cp:revision>1</cp:revision>
  <dcterms:created xsi:type="dcterms:W3CDTF">2026-11-03T04:14:25Z</dcterms:created>
  <dcterms:modified xsi:type="dcterms:W3CDTF">2026-11-03T04:14:25Z</dcterms:modified>
</cp:coreProperties>
</file>