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5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示例数量</c:v>
                </c:pt>
              </c:strCache>
            </c:strRef>
          </c:tx>
          <c:spPr>
            <a:solidFill>
              <a:srgbClr val="F0D3A8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观察</c:v>
                  </c:pt>
                  <c:pt idx="1">
                    <c:v>构建</c:v>
                  </c:pt>
                  <c:pt idx="2">
                    <c:v>交流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38</c:v>
                </c:pt>
                <c:pt idx="2">
                  <c:v>31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1200" u="none">
                  <a:solidFill>
                    <a:srgbClr val="FFFFF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CEB5A1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FFFFFF"/>
                </a:solidFill>
                <a:latin typeface="Noto Sans SC"/>
              </a:defRPr>
            </a:pPr>
            <a:endParaRPr lang="zh-CN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0"/>
          <c:min val="0"/>
        </c:scaling>
        <c:delete val="0"/>
        <c:axPos val="l"/>
        <c:majorGridlines>
          <c:spPr>
            <a:ln w="12700" cap="flat">
              <a:solidFill>
                <a:srgbClr val="ceb5a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CEB5A1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DFCFC2"/>
                </a:solidFill>
                <a:latin typeface="Noto Sans SC"/>
              </a:defRPr>
            </a:pPr>
            <a:endParaRPr lang="zh-CN"/>
          </a:p>
        </c:txPr>
        <c:crossAx val="2094734554"/>
        <c:crosses val="autoZero"/>
        <c:crossBetween val="between"/>
        <c:majorUnit val="10"/>
      </c:valAx>
      <c:spPr>
        <a:solidFill>
          <a:srgbClr val="804D1C"/>
        </a:solidFill>
        <a:ln>
          <a:noFill/>
        </a:ln>
        <a:effectLst/>
      </c:spPr>
    </c:plotArea>
    <c:plotVisOnly val="1"/>
    <c:dispBlanksAs val="span"/>
  </c:chart>
  <c:spPr>
    <a:solidFill>
      <a:srgbClr val="804D1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808713beb06c573e73b156180da66113de32d975f83cdc94ed769ee2edcab862.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808713beb06c573e73b156180da66113de32d975f83cdc94ed769ee2edcab862.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808713beb06c573e73b156180da66113de32d975f83cdc94ed769ee2edcab862.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808713beb06c573e73b156180da66113de32d975f83cdc94ed769ee2edcab862.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808713beb06c573e73b156180da66113de32d975f83cdc94ed769ee2edcab862.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808713beb06c573e73b156180da66113de32d975f83cdc94ed769ee2edcab862.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04D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31750">
            <a:solidFill>
              <a:srgbClr val="CEB5A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02920" y="777240"/>
            <a:ext cx="11186160" cy="5120640"/>
          </a:xfrm>
          <a:prstGeom prst="rect">
            <a:avLst/>
          </a:prstGeom>
          <a:solidFill>
            <a:srgbClr val="804D1C">
              <a:alpha val="0"/>
            </a:srgbClr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12648" y="886968"/>
            <a:ext cx="10966704" cy="4901184"/>
          </a:xfrm>
          <a:prstGeom prst="rect">
            <a:avLst/>
          </a:prstGeom>
          <a:solidFill>
            <a:srgbClr val="804D1C">
              <a:alpha val="0"/>
            </a:srgbClr>
          </a:solidFill>
          <a:ln w="7620">
            <a:solidFill>
              <a:srgbClr val="FFFFFF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77840" y="914400"/>
            <a:ext cx="1005840" cy="9601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051560" y="1755648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DESIGN · TECHNOLOGY · CULTURE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1051560" y="2011680"/>
            <a:ext cx="100584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spc="-24" kern="0" dirty="0">
                <a:solidFill>
                  <a:srgbClr val="FFFFFF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把想法，</a:t>
            </a:r>
            <a:endParaRPr lang="en-US" sz="5000" dirty="0"/>
          </a:p>
          <a:p>
            <a:pPr algn="ctr" indent="0" marL="0">
              <a:buNone/>
            </a:pPr>
            <a:r>
              <a:rPr lang="en-US" sz="5000" spc="-24" kern="0" dirty="0">
                <a:solidFill>
                  <a:srgbClr val="FFFFFF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展开成可能</a:t>
            </a:r>
            <a:endParaRPr lang="en-US" sz="5000" dirty="0"/>
          </a:p>
        </p:txBody>
      </p:sp>
      <p:sp>
        <p:nvSpPr>
          <p:cNvPr id="11" name="Text 7"/>
          <p:cNvSpPr/>
          <p:nvPr/>
        </p:nvSpPr>
        <p:spPr>
          <a:xfrm>
            <a:off x="1051560" y="432511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804D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31750">
            <a:solidFill>
              <a:srgbClr val="CEB5A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640080"/>
            <a:ext cx="11430000" cy="5394960"/>
          </a:xfrm>
          <a:prstGeom prst="rect">
            <a:avLst/>
          </a:prstGeom>
          <a:solidFill>
            <a:srgbClr val="804D1C">
              <a:alpha val="0"/>
            </a:srgbClr>
          </a:solidFill>
          <a:ln w="8890">
            <a:solidFill>
              <a:srgbClr val="CEB5A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24" kern="0" dirty="0">
                <a:solidFill>
                  <a:srgbClr val="FFFFFF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让内容找到自己的形状</a:t>
            </a:r>
            <a:endParaRPr lang="en-US" sz="3200" dirty="0"/>
          </a:p>
        </p:txBody>
      </p:sp>
      <p:sp>
        <p:nvSpPr>
          <p:cNvPr id="8" name="Shape 5"/>
          <p:cNvSpPr/>
          <p:nvPr/>
        </p:nvSpPr>
        <p:spPr>
          <a:xfrm>
            <a:off x="594360" y="1874520"/>
            <a:ext cx="5897880" cy="3840480"/>
          </a:xfrm>
          <a:prstGeom prst="rect">
            <a:avLst/>
          </a:prstGeom>
          <a:solidFill>
            <a:srgbClr val="F1BA89"/>
          </a:solidFill>
          <a:ln w="12700">
            <a:solidFill>
              <a:srgbClr val="F1BA89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2286000"/>
            <a:ext cx="5212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D332B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一次关于设计、技术与日常创造的交流。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3D332B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用清晰的结构呈现内容，让每一个想法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3D332B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获得自己的表达。</a:t>
            </a:r>
            <a:endParaRPr lang="en-US" sz="2100" dirty="0"/>
          </a:p>
        </p:txBody>
      </p:sp>
      <p:sp>
        <p:nvSpPr>
          <p:cNvPr id="10" name="Shape 7"/>
          <p:cNvSpPr/>
          <p:nvPr/>
        </p:nvSpPr>
        <p:spPr>
          <a:xfrm>
            <a:off x="6949440" y="2011680"/>
            <a:ext cx="4206240" cy="0"/>
          </a:xfrm>
          <a:prstGeom prst="line">
            <a:avLst/>
          </a:prstGeom>
          <a:noFill/>
          <a:ln w="31750">
            <a:solidFill>
              <a:srgbClr val="F0D3A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995160" y="219456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   观察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995160" y="260604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FCFC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从真实的问题出发，梳理内容与使用情境。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6995160" y="329184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   构建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6995160" y="370332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FCFC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用颜色、文字和图形建立一致的视觉语言。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995160" y="438912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   交流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6995160" y="480060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FCFC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在讨论与反馈中，把方向变成具体的作品。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04D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31750">
            <a:solidFill>
              <a:srgbClr val="CEB5A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640080"/>
            <a:ext cx="11430000" cy="5394960"/>
          </a:xfrm>
          <a:prstGeom prst="rect">
            <a:avLst/>
          </a:prstGeom>
          <a:solidFill>
            <a:srgbClr val="804D1C">
              <a:alpha val="0"/>
            </a:srgbClr>
          </a:solidFill>
          <a:ln w="8890">
            <a:solidFill>
              <a:srgbClr val="CEB5A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24" kern="0" dirty="0">
                <a:solidFill>
                  <a:srgbClr val="FFFFFF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从观察到表达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73152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4CB8F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01</a:t>
            </a:r>
            <a:endParaRPr lang="en-US" sz="4000" dirty="0"/>
          </a:p>
        </p:txBody>
      </p:sp>
      <p:sp>
        <p:nvSpPr>
          <p:cNvPr id="9" name="Shape 6"/>
          <p:cNvSpPr/>
          <p:nvPr/>
        </p:nvSpPr>
        <p:spPr>
          <a:xfrm>
            <a:off x="731520" y="3291840"/>
            <a:ext cx="3200400" cy="0"/>
          </a:xfrm>
          <a:prstGeom prst="line">
            <a:avLst/>
          </a:prstGeom>
          <a:noFill/>
          <a:ln w="31750">
            <a:solidFill>
              <a:srgbClr val="F0D3A8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3152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观察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73152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从真实的问题出发，梳理内容与使用情境。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4526280" y="278892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4CB8F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02</a:t>
            </a:r>
            <a:endParaRPr lang="en-US" sz="4000" dirty="0"/>
          </a:p>
        </p:txBody>
      </p:sp>
      <p:sp>
        <p:nvSpPr>
          <p:cNvPr id="13" name="Shape 10"/>
          <p:cNvSpPr/>
          <p:nvPr/>
        </p:nvSpPr>
        <p:spPr>
          <a:xfrm>
            <a:off x="4526280" y="3703320"/>
            <a:ext cx="3200400" cy="0"/>
          </a:xfrm>
          <a:prstGeom prst="line">
            <a:avLst/>
          </a:prstGeom>
          <a:noFill/>
          <a:ln w="31750">
            <a:solidFill>
              <a:srgbClr val="F0D3A8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26280" y="38862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构建</a:t>
            </a:r>
            <a:endParaRPr lang="en-US" sz="2600" dirty="0"/>
          </a:p>
        </p:txBody>
      </p:sp>
      <p:sp>
        <p:nvSpPr>
          <p:cNvPr id="15" name="Text 12"/>
          <p:cNvSpPr/>
          <p:nvPr/>
        </p:nvSpPr>
        <p:spPr>
          <a:xfrm>
            <a:off x="4526280" y="457200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用颜色、文字和图形建立一致的视觉语言。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832104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4CB8F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03</a:t>
            </a:r>
            <a:endParaRPr lang="en-US" sz="4000" dirty="0"/>
          </a:p>
        </p:txBody>
      </p:sp>
      <p:sp>
        <p:nvSpPr>
          <p:cNvPr id="17" name="Shape 14"/>
          <p:cNvSpPr/>
          <p:nvPr/>
        </p:nvSpPr>
        <p:spPr>
          <a:xfrm>
            <a:off x="8321040" y="3291840"/>
            <a:ext cx="3200400" cy="0"/>
          </a:xfrm>
          <a:prstGeom prst="line">
            <a:avLst/>
          </a:prstGeom>
          <a:noFill/>
          <a:ln w="31750">
            <a:solidFill>
              <a:srgbClr val="F0D3A8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32104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FFFFFF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交流</a:t>
            </a:r>
            <a:endParaRPr lang="en-US" sz="2600" dirty="0"/>
          </a:p>
        </p:txBody>
      </p:sp>
      <p:sp>
        <p:nvSpPr>
          <p:cNvPr id="19" name="Text 16"/>
          <p:cNvSpPr/>
          <p:nvPr/>
        </p:nvSpPr>
        <p:spPr>
          <a:xfrm>
            <a:off x="832104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在讨论与反馈中，把方向变成具体的作品。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04D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31750">
            <a:solidFill>
              <a:srgbClr val="CEB5A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640080"/>
            <a:ext cx="11430000" cy="5394960"/>
          </a:xfrm>
          <a:prstGeom prst="rect">
            <a:avLst/>
          </a:prstGeom>
          <a:solidFill>
            <a:srgbClr val="804D1C">
              <a:alpha val="0"/>
            </a:srgbClr>
          </a:solidFill>
          <a:ln w="8890">
            <a:solidFill>
              <a:srgbClr val="CEB5A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24" kern="0" dirty="0">
                <a:solidFill>
                  <a:srgbClr val="FFFFFF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不同方向的探索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731520" y="17373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FCFC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演示数据 · 非研究结果</a:t>
            </a:r>
            <a:endParaRPr lang="en-US" sz="12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777240" y="2423160"/>
          <a:ext cx="731520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Text 6"/>
          <p:cNvSpPr/>
          <p:nvPr/>
        </p:nvSpPr>
        <p:spPr>
          <a:xfrm>
            <a:off x="8778240" y="283464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dirty="0">
                <a:solidFill>
                  <a:srgbClr val="F4CB8F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38</a:t>
            </a:r>
            <a:endParaRPr lang="en-US" sz="6400" dirty="0"/>
          </a:p>
        </p:txBody>
      </p:sp>
      <p:sp>
        <p:nvSpPr>
          <p:cNvPr id="11" name="Text 7"/>
          <p:cNvSpPr/>
          <p:nvPr/>
        </p:nvSpPr>
        <p:spPr>
          <a:xfrm>
            <a:off x="8778240" y="41148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构建方向的示例数量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04D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05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31750">
            <a:solidFill>
              <a:srgbClr val="CEB5A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640080"/>
            <a:ext cx="11430000" cy="5394960"/>
          </a:xfrm>
          <a:prstGeom prst="rect">
            <a:avLst/>
          </a:prstGeom>
          <a:solidFill>
            <a:srgbClr val="804D1C">
              <a:alpha val="0"/>
            </a:srgbClr>
          </a:solidFill>
          <a:ln w="8890">
            <a:solidFill>
              <a:srgbClr val="CEB5A1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-24" kern="0" dirty="0">
                <a:solidFill>
                  <a:srgbClr val="FFFFFF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为不同内容保留空间</a:t>
            </a:r>
            <a:endParaRPr lang="en-US" sz="3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2194560"/>
          <a:ext cx="10698480" cy="2834640"/>
        </p:xfrm>
        <a:graphic>
          <a:graphicData uri="http://schemas.openxmlformats.org/drawingml/2006/table">
            <a:tbl>
              <a:tblPr/>
              <a:tblGrid>
                <a:gridCol w="1920240"/>
                <a:gridCol w="4206240"/>
                <a:gridCol w="457200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内容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表达重点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呈现方式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观点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清晰的主次关系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标题与段落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过程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步骤与关联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原生形状与连线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数据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尺度与比较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FFFFFF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可编辑图表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CEB5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4D1C"/>
                    </a:solidFill>
                  </a:tcPr>
                </a:tc>
              </a:tr>
            </a:tbl>
          </a:graphicData>
        </a:graphic>
      </p:graphicFrame>
      <p:sp>
        <p:nvSpPr>
          <p:cNvPr id="9" name="Text 5"/>
          <p:cNvSpPr/>
          <p:nvPr/>
        </p:nvSpPr>
        <p:spPr>
          <a:xfrm>
            <a:off x="731520" y="53949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虚构演示内容，用于比较主题；不代表真实活动或研究结论。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04D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FCFC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31750">
            <a:solidFill>
              <a:srgbClr val="CEB5A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65760" y="640080"/>
            <a:ext cx="11430000" cy="5394960"/>
          </a:xfrm>
          <a:prstGeom prst="rect">
            <a:avLst/>
          </a:prstGeom>
          <a:solidFill>
            <a:srgbClr val="804D1C">
              <a:alpha val="0"/>
            </a:srgbClr>
          </a:solidFill>
          <a:ln w="8890">
            <a:solidFill>
              <a:srgbClr val="CEB5A1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77840" y="1051560"/>
            <a:ext cx="1005840" cy="9601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31520" y="2148840"/>
            <a:ext cx="106984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让下一次表达，</a:t>
            </a:r>
            <a:endParaRPr lang="en-US" sz="3600" dirty="0"/>
          </a:p>
          <a:p>
            <a:pPr algn="ctr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有自己的形状</a:t>
            </a:r>
            <a:endParaRPr lang="en-US" sz="3600" dirty="0"/>
          </a:p>
        </p:txBody>
      </p:sp>
      <p:sp>
        <p:nvSpPr>
          <p:cNvPr id="9" name="Text 5"/>
          <p:cNvSpPr/>
          <p:nvPr/>
        </p:nvSpPr>
        <p:spPr>
          <a:xfrm>
            <a:off x="731520" y="466344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4CB8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erif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random-design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星辰开放日</dc:title>
  <dc:subject>Procedural theme 808713beb06c573e73b156180da66113de32d975f83cdc94ed769ee2edcab862</dc:subject>
  <dc:creator>xingchenyd</dc:creator>
  <cp:lastModifiedBy>xingchenyd</cp:lastModifiedBy>
  <cp:revision>1</cp:revision>
  <dcterms:created xsi:type="dcterms:W3CDTF">2026-11-03T04:14:25Z</dcterms:created>
  <dcterms:modified xsi:type="dcterms:W3CDTF">2026-11-03T04:14:25Z</dcterms:modified>
</cp:coreProperties>
</file>