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3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示例数量</c:v>
                </c:pt>
              </c:strCache>
            </c:strRef>
          </c:tx>
          <c:spPr>
            <a:solidFill>
              <a:srgbClr val="9FC2A5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CFE1D5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观察</c:v>
                  </c:pt>
                  <c:pt idx="1">
                    <c:v>构建</c:v>
                  </c:pt>
                  <c:pt idx="2">
                    <c:v>交流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38</c:v>
                </c:pt>
                <c:pt idx="2">
                  <c:v>31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1200" u="none">
                  <a:solidFill>
                    <a:srgbClr val="CFE1D5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A7C3B0"/>
            </a:solidFill>
            <a:prstDash val="solid"/>
            <a:round/>
          </a:ln>
        </c:spPr>
        <c:txPr>
          <a:bodyPr/>
          <a:lstStyle/>
          <a:p>
            <a:pPr>
              <a:defRPr sz="1600" b="0" i="0" u="none" strike="noStrike">
                <a:solidFill>
                  <a:srgbClr val="CFE1D5"/>
                </a:solidFill>
                <a:latin typeface="Noto Sans SC"/>
              </a:defRPr>
            </a:pPr>
            <a:endParaRPr lang="zh-CN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  <c:min val="0"/>
        </c:scaling>
        <c:delete val="0"/>
        <c:axPos val="l"/>
        <c:majorGridlines>
          <c:spPr>
            <a:ln w="12700" cap="flat">
              <a:solidFill>
                <a:srgbClr val="a7c3b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A7C3B0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AEC0B4"/>
                </a:solidFill>
                <a:latin typeface="Noto Sans SC"/>
              </a:defRPr>
            </a:pPr>
            <a:endParaRPr lang="zh-CN"/>
          </a:p>
        </c:txPr>
        <c:crossAx val="2094734554"/>
        <c:crosses val="autoZero"/>
        <c:crossBetween val="between"/>
        <c:majorUnit val="10"/>
      </c:valAx>
      <c:spPr>
        <a:solidFill>
          <a:srgbClr val="00502D"/>
        </a:solidFill>
        <a:ln>
          <a:noFill/>
        </a:ln>
        <a:effectLst/>
      </c:spPr>
    </c:plotArea>
    <c:plotVisOnly val="1"/>
    <c:dispBlanksAs val="span"/>
  </c:chart>
  <c:spPr>
    <a:solidFill>
      <a:srgbClr val="00502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f4bdf5b16c96578da4d4ba1f3f898546351e9869245e9fc1b8f4061114c87340.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f4bdf5b16c96578da4d4ba1f3f898546351e9869245e9fc1b8f4061114c87340.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f4bdf5b16c96578da4d4ba1f3f898546351e9869245e9fc1b8f4061114c87340.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f4bdf5b16c96578da4d4ba1f3f898546351e9869245e9fc1b8f4061114c87340.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f4bdf5b16c96578da4d4ba1f3f898546351e9869245e9fc1b8f4061114c87340.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random-design random-design/2; rule fingerprint 71caaea0f85d569c; design f4bdf5b16c96578da4d4ba1f3f898546351e9869245e9fc1b8f4061114c87340. Fictional demonstration content and chart values; no empirical claims. Fonts are referenced, not embedded. Decorative procedural artwork is an SVG image; text, shapes and charts are native editable objects.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/ppt/charts/chart3.xml"/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50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7C3B0"/>
            </a:solidFill>
            <a:prstDash val="solid"/>
          </a:ln>
        </p:spPr>
      </p:sp>
      <p:sp>
        <p:nvSpPr>
          <p:cNvPr id="7" name="Shape 3"/>
          <p:cNvSpPr/>
          <p:nvPr/>
        </p:nvSpPr>
        <p:spPr>
          <a:xfrm>
            <a:off x="6446520" y="960120"/>
            <a:ext cx="4800600" cy="4800600"/>
          </a:xfrm>
          <a:prstGeom prst="rect">
            <a:avLst/>
          </a:prstGeom>
          <a:solidFill>
            <a:srgbClr val="00502D">
              <a:alpha val="0"/>
            </a:srgbClr>
          </a:solidFill>
          <a:ln w="8890">
            <a:solidFill>
              <a:srgbClr val="CFE1D5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9400" y="1143000"/>
            <a:ext cx="4389120" cy="4480560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31520" y="150876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FE1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DESIGN · TECHNOLOGY · CULTURE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731520" y="1965960"/>
            <a:ext cx="54864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500" spc="20" kern="0" dirty="0">
                <a:solidFill>
                  <a:srgbClr val="CFE1D5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把想法，</a:t>
            </a:r>
            <a:endParaRPr lang="en-US" sz="4500" dirty="0"/>
          </a:p>
          <a:p>
            <a:pPr algn="l" indent="0" marL="0">
              <a:buNone/>
            </a:pPr>
            <a:r>
              <a:rPr lang="en-US" sz="4500" spc="20" kern="0" dirty="0">
                <a:solidFill>
                  <a:srgbClr val="CFE1D5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展开成可能</a:t>
            </a:r>
            <a:endParaRPr lang="en-US" sz="4500" dirty="0"/>
          </a:p>
        </p:txBody>
      </p:sp>
      <p:sp>
        <p:nvSpPr>
          <p:cNvPr id="11" name="Text 6"/>
          <p:cNvSpPr/>
          <p:nvPr/>
        </p:nvSpPr>
        <p:spPr>
          <a:xfrm>
            <a:off x="731520" y="4462272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700" dirty="0">
                <a:solidFill>
                  <a:srgbClr val="CFE1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50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7C3B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20" kern="0" dirty="0">
                <a:solidFill>
                  <a:srgbClr val="CFE1D5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让内容找到自己的形状</a:t>
            </a:r>
            <a:endParaRPr lang="en-US" sz="3200" dirty="0"/>
          </a:p>
        </p:txBody>
      </p:sp>
      <p:sp>
        <p:nvSpPr>
          <p:cNvPr id="8" name="Shape 4"/>
          <p:cNvSpPr/>
          <p:nvPr/>
        </p:nvSpPr>
        <p:spPr>
          <a:xfrm>
            <a:off x="594360" y="1874520"/>
            <a:ext cx="5897880" cy="3840480"/>
          </a:xfrm>
          <a:prstGeom prst="rect">
            <a:avLst/>
          </a:prstGeom>
          <a:solidFill>
            <a:srgbClr val="E4D6B6"/>
          </a:solidFill>
          <a:ln w="12700">
            <a:solidFill>
              <a:srgbClr val="E4D6B6">
                <a:alpha val="0"/>
              </a:srgbClr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914400" y="2286000"/>
            <a:ext cx="52120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8443C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一次关于设计、技术与日常创造的交流。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38443C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用清晰的结构呈现内容，让每一个想法</a:t>
            </a:r>
            <a:endParaRPr lang="en-US" sz="2100" dirty="0"/>
          </a:p>
          <a:p>
            <a:pPr indent="0" marL="0">
              <a:buNone/>
            </a:pPr>
            <a:r>
              <a:rPr lang="en-US" sz="2100" dirty="0">
                <a:solidFill>
                  <a:srgbClr val="38443C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获得自己的表达。</a:t>
            </a:r>
            <a:endParaRPr lang="en-US" sz="2100" dirty="0"/>
          </a:p>
        </p:txBody>
      </p:sp>
      <p:sp>
        <p:nvSpPr>
          <p:cNvPr id="10" name="Shape 6"/>
          <p:cNvSpPr/>
          <p:nvPr/>
        </p:nvSpPr>
        <p:spPr>
          <a:xfrm>
            <a:off x="6949440" y="2011680"/>
            <a:ext cx="4206240" cy="0"/>
          </a:xfrm>
          <a:prstGeom prst="line">
            <a:avLst/>
          </a:prstGeom>
          <a:noFill/>
          <a:ln w="12700">
            <a:solidFill>
              <a:srgbClr val="9FC2A5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995160" y="219456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FE1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01   观察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6995160" y="260604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从真实的问题出发，梳理内容与使用情境。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6995160" y="329184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FE1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02   构建</a:t>
            </a:r>
            <a:endParaRPr lang="en-US" sz="1800" dirty="0"/>
          </a:p>
        </p:txBody>
      </p:sp>
      <p:sp>
        <p:nvSpPr>
          <p:cNvPr id="14" name="Text 10"/>
          <p:cNvSpPr/>
          <p:nvPr/>
        </p:nvSpPr>
        <p:spPr>
          <a:xfrm>
            <a:off x="6995160" y="370332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用颜色、文字和图形建立一致的视觉语言。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995160" y="43891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CFE1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   交流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6995160" y="4800600"/>
            <a:ext cx="4206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在讨论与反馈中，把方向变成具体的作品。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50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03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7C3B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20" kern="0" dirty="0">
                <a:solidFill>
                  <a:srgbClr val="CFE1D5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从观察到表达</a:t>
            </a:r>
            <a:endParaRPr lang="en-US" sz="3200" dirty="0"/>
          </a:p>
        </p:txBody>
      </p:sp>
      <p:sp>
        <p:nvSpPr>
          <p:cNvPr id="8" name="Text 4"/>
          <p:cNvSpPr/>
          <p:nvPr/>
        </p:nvSpPr>
        <p:spPr>
          <a:xfrm>
            <a:off x="73152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91CB9C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01</a:t>
            </a:r>
            <a:endParaRPr lang="en-US" sz="4000" dirty="0"/>
          </a:p>
        </p:txBody>
      </p:sp>
      <p:sp>
        <p:nvSpPr>
          <p:cNvPr id="9" name="Shape 5"/>
          <p:cNvSpPr/>
          <p:nvPr/>
        </p:nvSpPr>
        <p:spPr>
          <a:xfrm>
            <a:off x="731520" y="3291840"/>
            <a:ext cx="3200400" cy="0"/>
          </a:xfrm>
          <a:prstGeom prst="line">
            <a:avLst/>
          </a:prstGeom>
          <a:noFill/>
          <a:ln w="12700">
            <a:solidFill>
              <a:srgbClr val="9FC2A5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73152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CFE1D5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观察</a:t>
            </a:r>
            <a:endParaRPr lang="en-US" sz="2600" dirty="0"/>
          </a:p>
        </p:txBody>
      </p:sp>
      <p:sp>
        <p:nvSpPr>
          <p:cNvPr id="11" name="Text 7"/>
          <p:cNvSpPr/>
          <p:nvPr/>
        </p:nvSpPr>
        <p:spPr>
          <a:xfrm>
            <a:off x="73152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E1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从真实的问题出发，梳理内容与使用情境。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4526280" y="278892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91CB9C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02</a:t>
            </a:r>
            <a:endParaRPr lang="en-US" sz="4000" dirty="0"/>
          </a:p>
        </p:txBody>
      </p:sp>
      <p:sp>
        <p:nvSpPr>
          <p:cNvPr id="13" name="Shape 9"/>
          <p:cNvSpPr/>
          <p:nvPr/>
        </p:nvSpPr>
        <p:spPr>
          <a:xfrm>
            <a:off x="4526280" y="3703320"/>
            <a:ext cx="3200400" cy="0"/>
          </a:xfrm>
          <a:prstGeom prst="line">
            <a:avLst/>
          </a:prstGeom>
          <a:noFill/>
          <a:ln w="12700">
            <a:solidFill>
              <a:srgbClr val="9FC2A5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526280" y="388620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CFE1D5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构建</a:t>
            </a:r>
            <a:endParaRPr lang="en-US" sz="2600" dirty="0"/>
          </a:p>
        </p:txBody>
      </p:sp>
      <p:sp>
        <p:nvSpPr>
          <p:cNvPr id="15" name="Text 11"/>
          <p:cNvSpPr/>
          <p:nvPr/>
        </p:nvSpPr>
        <p:spPr>
          <a:xfrm>
            <a:off x="4526280" y="457200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E1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用颜色、文字和图形建立一致的视觉语言。</a:t>
            </a:r>
            <a:endParaRPr lang="en-US" sz="1700" dirty="0"/>
          </a:p>
        </p:txBody>
      </p:sp>
      <p:sp>
        <p:nvSpPr>
          <p:cNvPr id="16" name="Text 12"/>
          <p:cNvSpPr/>
          <p:nvPr/>
        </p:nvSpPr>
        <p:spPr>
          <a:xfrm>
            <a:off x="8321040" y="2377440"/>
            <a:ext cx="3200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dirty="0">
                <a:solidFill>
                  <a:srgbClr val="91CB9C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03</a:t>
            </a:r>
            <a:endParaRPr lang="en-US" sz="4000" dirty="0"/>
          </a:p>
        </p:txBody>
      </p:sp>
      <p:sp>
        <p:nvSpPr>
          <p:cNvPr id="17" name="Shape 13"/>
          <p:cNvSpPr/>
          <p:nvPr/>
        </p:nvSpPr>
        <p:spPr>
          <a:xfrm>
            <a:off x="8321040" y="3291840"/>
            <a:ext cx="3200400" cy="0"/>
          </a:xfrm>
          <a:prstGeom prst="line">
            <a:avLst/>
          </a:prstGeom>
          <a:noFill/>
          <a:ln w="12700">
            <a:solidFill>
              <a:srgbClr val="9FC2A5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321040" y="3474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dirty="0">
                <a:solidFill>
                  <a:srgbClr val="CFE1D5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交流</a:t>
            </a:r>
            <a:endParaRPr lang="en-US" sz="2600" dirty="0"/>
          </a:p>
        </p:txBody>
      </p:sp>
      <p:sp>
        <p:nvSpPr>
          <p:cNvPr id="19" name="Text 15"/>
          <p:cNvSpPr/>
          <p:nvPr/>
        </p:nvSpPr>
        <p:spPr>
          <a:xfrm>
            <a:off x="8321040" y="4160520"/>
            <a:ext cx="30632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E1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在讨论与反馈中，把方向变成具体的作品。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50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04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7C3B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20" kern="0" dirty="0">
                <a:solidFill>
                  <a:srgbClr val="CFE1D5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不同方向的探索</a:t>
            </a:r>
            <a:endParaRPr lang="en-US" sz="3200" dirty="0"/>
          </a:p>
        </p:txBody>
      </p:sp>
      <p:sp>
        <p:nvSpPr>
          <p:cNvPr id="8" name="Text 4"/>
          <p:cNvSpPr/>
          <p:nvPr/>
        </p:nvSpPr>
        <p:spPr>
          <a:xfrm>
            <a:off x="731520" y="17373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演示数据 · 非研究结果</a:t>
            </a:r>
            <a:endParaRPr lang="en-US" sz="12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777240" y="2423160"/>
          <a:ext cx="731520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 5"/>
          <p:cNvSpPr/>
          <p:nvPr/>
        </p:nvSpPr>
        <p:spPr>
          <a:xfrm>
            <a:off x="8778240" y="2834640"/>
            <a:ext cx="2377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dirty="0">
                <a:solidFill>
                  <a:srgbClr val="91CB9C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38</a:t>
            </a:r>
            <a:endParaRPr lang="en-US" sz="6400" dirty="0"/>
          </a:p>
        </p:txBody>
      </p:sp>
      <p:sp>
        <p:nvSpPr>
          <p:cNvPr id="11" name="Text 6"/>
          <p:cNvSpPr/>
          <p:nvPr/>
        </p:nvSpPr>
        <p:spPr>
          <a:xfrm>
            <a:off x="8778240" y="4114800"/>
            <a:ext cx="23774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FE1D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构建方向的示例数量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50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05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7C3B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94360" y="86868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spc="20" kern="0" dirty="0">
                <a:solidFill>
                  <a:srgbClr val="CFE1D5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为不同内容保留空间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1520" y="2194560"/>
          <a:ext cx="10698480" cy="2834640"/>
        </p:xfrm>
        <a:graphic>
          <a:graphicData uri="http://schemas.openxmlformats.org/drawingml/2006/table">
            <a:tbl>
              <a:tblPr/>
              <a:tblGrid>
                <a:gridCol w="1920240"/>
                <a:gridCol w="4206240"/>
                <a:gridCol w="4572000"/>
              </a:tblGrid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内容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表达重点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呈现方式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观点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清晰的主次关系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标题与段落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过程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步骤与关联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原生形状与连线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</a:tr>
              <a:tr h="71323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数据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尺度与比较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CFE1D5"/>
                          </a:solidFill>
                          <a:latin typeface="Noto Sans SC" pitchFamily="34" charset="0"/>
                          <a:ea typeface="Noto Sans SC" pitchFamily="34" charset="-122"/>
                          <a:cs typeface="Noto Sans SC" pitchFamily="34" charset="-120"/>
                        </a:rPr>
                        <a:t>可编辑图表</a:t>
                      </a:r>
                      <a:endParaRPr lang="en-US" sz="1800" dirty="0">
                        <a:latin typeface="Noto Sans SC" charset="0"/>
                        <a:ea typeface="Noto Sans SC" charset="0"/>
                        <a:cs typeface="Noto Sans SC" charset="0"/>
                      </a:endParaRPr>
                    </a:p>
                  </a:txBody>
                  <a:tcPr marL="146304" marR="146304" marT="146304" marB="146304">
                    <a:lnL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8890" cap="flat" cmpd="sng" algn="ctr">
                      <a:solidFill>
                        <a:srgbClr val="A7C3B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02D"/>
                    </a:solidFill>
                  </a:tcPr>
                </a:tc>
              </a:tr>
            </a:tbl>
          </a:graphicData>
        </a:graphic>
      </p:graphicFrame>
      <p:sp>
        <p:nvSpPr>
          <p:cNvPr id="9" name="Text 4"/>
          <p:cNvSpPr/>
          <p:nvPr/>
        </p:nvSpPr>
        <p:spPr>
          <a:xfrm>
            <a:off x="731520" y="539496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虚构演示内容，用于比较主题；不代表真实活动或研究结论。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50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228600"/>
            <a:ext cx="86868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000" dirty="0"/>
          </a:p>
        </p:txBody>
      </p:sp>
      <p:sp>
        <p:nvSpPr>
          <p:cNvPr id="4" name="Text 1"/>
          <p:cNvSpPr/>
          <p:nvPr/>
        </p:nvSpPr>
        <p:spPr>
          <a:xfrm>
            <a:off x="10789920" y="635508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EC0B4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06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6172200"/>
            <a:ext cx="11064240" cy="0"/>
          </a:xfrm>
          <a:prstGeom prst="line">
            <a:avLst/>
          </a:prstGeom>
          <a:noFill/>
          <a:ln w="12700">
            <a:solidFill>
              <a:srgbClr val="A7C3B0"/>
            </a:solidFill>
            <a:prstDash val="solid"/>
          </a:ln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83680" y="1188720"/>
            <a:ext cx="4754880" cy="429768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31520" y="1828800"/>
            <a:ext cx="58521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dirty="0">
                <a:solidFill>
                  <a:srgbClr val="CFE1D5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让下一次表达，</a:t>
            </a:r>
            <a:endParaRPr lang="en-US" sz="3600" dirty="0"/>
          </a:p>
          <a:p>
            <a:pPr algn="l" indent="0" marL="0">
              <a:buNone/>
            </a:pPr>
            <a:r>
              <a:rPr lang="en-US" sz="3600" dirty="0">
                <a:solidFill>
                  <a:srgbClr val="CFE1D5"/>
                </a:solidFill>
                <a:latin typeface="Noto Serif SC" pitchFamily="34" charset="0"/>
                <a:ea typeface="Noto Serif SC" pitchFamily="34" charset="-122"/>
                <a:cs typeface="Noto Serif SC" pitchFamily="34" charset="-120"/>
              </a:rPr>
              <a:t>有自己的形状</a:t>
            </a:r>
            <a:endParaRPr lang="en-US" sz="3600" dirty="0"/>
          </a:p>
        </p:txBody>
      </p:sp>
      <p:sp>
        <p:nvSpPr>
          <p:cNvPr id="9" name="Text 4"/>
          <p:cNvSpPr/>
          <p:nvPr/>
        </p:nvSpPr>
        <p:spPr>
          <a:xfrm>
            <a:off x="731520" y="4663440"/>
            <a:ext cx="5852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91CB9C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星辰开放日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erif S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S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random-design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星辰开放日</dc:title>
  <dc:subject>Procedural theme f4bdf5b16c96578da4d4ba1f3f898546351e9869245e9fc1b8f4061114c87340</dc:subject>
  <dc:creator>xingchenyd</dc:creator>
  <cp:lastModifiedBy>xingchenyd</cp:lastModifiedBy>
  <cp:revision>1</cp:revision>
  <dcterms:created xsi:type="dcterms:W3CDTF">2026-11-03T04:14:25Z</dcterms:created>
  <dcterms:modified xsi:type="dcterms:W3CDTF">2026-11-03T04:14:25Z</dcterms:modified>
</cp:coreProperties>
</file>