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示例数量</c:v>
                </c:pt>
              </c:strCache>
            </c:strRef>
          </c:tx>
          <c:spPr>
            <a:solidFill>
              <a:srgbClr val="C5D2E9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D0D9E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观察</c:v>
                  </c:pt>
                  <c:pt idx="1">
                    <c:v>构建</c:v>
                  </c:pt>
                  <c:pt idx="2">
                    <c:v>交流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D0D9E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ADBBD5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D0D9EA"/>
                </a:solidFill>
                <a:latin typeface="Noto Sans SC"/>
              </a:defRPr>
            </a:pPr>
            <a:endParaRPr lang="zh-CN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adbbd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ADBBD5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2BBCB"/>
                </a:solidFill>
                <a:latin typeface="Noto Sans SC"/>
              </a:defRPr>
            </a:pPr>
            <a:endParaRPr lang="zh-CN"/>
          </a:p>
        </c:txPr>
        <c:crossAx val="2094734554"/>
        <c:crosses val="autoZero"/>
        <c:crossBetween val="between"/>
        <c:majorUnit val="10"/>
      </c:valAx>
      <c:spPr>
        <a:solidFill>
          <a:srgbClr val="0F3B98"/>
        </a:solidFill>
        <a:ln>
          <a:noFill/>
        </a:ln>
        <a:effectLst/>
      </c:spPr>
    </c:plotArea>
    <c:plotVisOnly val="1"/>
    <c:dispBlanksAs val="span"/>
  </c:chart>
  <c:spPr>
    <a:solidFill>
      <a:srgbClr val="0F3B98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57200" y="777240"/>
            <a:ext cx="11247120" cy="5166360"/>
          </a:xfrm>
          <a:prstGeom prst="rect">
            <a:avLst/>
          </a:prstGeom>
          <a:solidFill>
            <a:srgbClr val="0F3B98">
              <a:alpha val="0"/>
            </a:srgbClr>
          </a:solidFill>
          <a:ln w="8890">
            <a:solidFill>
              <a:srgbClr val="D0D9EA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6217920" y="1005840"/>
            <a:ext cx="9144" cy="0"/>
          </a:xfrm>
          <a:prstGeom prst="line">
            <a:avLst/>
          </a:prstGeom>
          <a:noFill/>
          <a:ln w="12700">
            <a:solidFill>
              <a:srgbClr val="D0D9EA"/>
            </a:solidFill>
            <a:prstDash val="solid"/>
          </a:ln>
        </p:spPr>
      </p:sp>
      <p:pic>
        <p:nvPicPr>
          <p:cNvPr id="6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00800" y="914400"/>
            <a:ext cx="5029200" cy="4754880"/>
          </a:xfrm>
          <a:prstGeom prst="rect">
            <a:avLst/>
          </a:prstGeom>
        </p:spPr>
      </p:pic>
      <p:sp>
        <p:nvSpPr>
          <p:cNvPr id="68" name="Text 64"/>
          <p:cNvSpPr/>
          <p:nvPr/>
        </p:nvSpPr>
        <p:spPr>
          <a:xfrm>
            <a:off x="731520" y="1371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69" name="Text 65"/>
          <p:cNvSpPr/>
          <p:nvPr/>
        </p:nvSpPr>
        <p:spPr>
          <a:xfrm>
            <a:off x="731520" y="182880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300" spc="-54" kern="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把想法，</a:t>
            </a:r>
            <a:endParaRPr lang="en-US" sz="4300" dirty="0"/>
          </a:p>
          <a:p>
            <a:pPr algn="l" indent="0" marL="0">
              <a:buNone/>
            </a:pPr>
            <a:r>
              <a:rPr lang="en-US" sz="4300" spc="-54" kern="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展开成可能</a:t>
            </a:r>
            <a:endParaRPr lang="en-US" sz="4300" dirty="0"/>
          </a:p>
        </p:txBody>
      </p:sp>
      <p:sp>
        <p:nvSpPr>
          <p:cNvPr id="70" name="Text 66"/>
          <p:cNvSpPr/>
          <p:nvPr/>
        </p:nvSpPr>
        <p:spPr>
          <a:xfrm>
            <a:off x="731520" y="432511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让内容找到自己的形状</a:t>
            </a:r>
            <a:endParaRPr lang="en-US" sz="3200" dirty="0"/>
          </a:p>
        </p:txBody>
      </p:sp>
      <p:sp>
        <p:nvSpPr>
          <p:cNvPr id="66" name="Shape 63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98BAF3"/>
          </a:solidFill>
          <a:ln w="12700">
            <a:solidFill>
              <a:srgbClr val="98BAF3">
                <a:alpha val="0"/>
              </a:srgbClr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272D3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一次关于设计、技术与日常创造的交流。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272D3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用清晰的结构呈现内容，让每一个想法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272D3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获得自己的表达。</a:t>
            </a:r>
            <a:endParaRPr lang="en-US" sz="2100" dirty="0"/>
          </a:p>
        </p:txBody>
      </p:sp>
      <p:sp>
        <p:nvSpPr>
          <p:cNvPr id="68" name="Shape 65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   观察</a:t>
            </a:r>
            <a:endParaRPr lang="en-US" sz="1800" dirty="0"/>
          </a:p>
        </p:txBody>
      </p:sp>
      <p:sp>
        <p:nvSpPr>
          <p:cNvPr id="70" name="Text 67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400" dirty="0"/>
          </a:p>
        </p:txBody>
      </p:sp>
      <p:sp>
        <p:nvSpPr>
          <p:cNvPr id="71" name="Text 68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   构建</a:t>
            </a:r>
            <a:endParaRPr lang="en-US" sz="1800" dirty="0"/>
          </a:p>
        </p:txBody>
      </p:sp>
      <p:sp>
        <p:nvSpPr>
          <p:cNvPr id="72" name="Text 69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400" dirty="0"/>
          </a:p>
        </p:txBody>
      </p:sp>
      <p:sp>
        <p:nvSpPr>
          <p:cNvPr id="73" name="Text 70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   交流</a:t>
            </a:r>
            <a:endParaRPr lang="en-US" sz="1800" dirty="0"/>
          </a:p>
        </p:txBody>
      </p:sp>
      <p:sp>
        <p:nvSpPr>
          <p:cNvPr id="74" name="Text 71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从观察到表达</a:t>
            </a:r>
            <a:endParaRPr lang="en-US" sz="3200" dirty="0"/>
          </a:p>
        </p:txBody>
      </p:sp>
      <p:sp>
        <p:nvSpPr>
          <p:cNvPr id="66" name="Text 63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BBB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4000" dirty="0"/>
          </a:p>
        </p:txBody>
      </p:sp>
      <p:sp>
        <p:nvSpPr>
          <p:cNvPr id="67" name="Shape 64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观察</a:t>
            </a:r>
            <a:endParaRPr lang="en-US" sz="2600" dirty="0"/>
          </a:p>
        </p:txBody>
      </p:sp>
      <p:sp>
        <p:nvSpPr>
          <p:cNvPr id="69" name="Text 66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700" dirty="0"/>
          </a:p>
        </p:txBody>
      </p:sp>
      <p:sp>
        <p:nvSpPr>
          <p:cNvPr id="70" name="Text 67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BBB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4000" dirty="0"/>
          </a:p>
        </p:txBody>
      </p:sp>
      <p:sp>
        <p:nvSpPr>
          <p:cNvPr id="71" name="Shape 68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</a:t>
            </a:r>
            <a:endParaRPr lang="en-US" sz="2600" dirty="0"/>
          </a:p>
        </p:txBody>
      </p:sp>
      <p:sp>
        <p:nvSpPr>
          <p:cNvPr id="73" name="Text 70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700" dirty="0"/>
          </a:p>
        </p:txBody>
      </p:sp>
      <p:sp>
        <p:nvSpPr>
          <p:cNvPr id="74" name="Text 71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BBB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4000" dirty="0"/>
          </a:p>
        </p:txBody>
      </p:sp>
      <p:sp>
        <p:nvSpPr>
          <p:cNvPr id="75" name="Shape 72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交流</a:t>
            </a:r>
            <a:endParaRPr lang="en-US" sz="2600" dirty="0"/>
          </a:p>
        </p:txBody>
      </p:sp>
      <p:sp>
        <p:nvSpPr>
          <p:cNvPr id="77" name="Text 74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不同方向的探索</a:t>
            </a:r>
            <a:endParaRPr lang="en-US" sz="3200" dirty="0"/>
          </a:p>
        </p:txBody>
      </p:sp>
      <p:sp>
        <p:nvSpPr>
          <p:cNvPr id="66" name="Text 63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演示数据 · 非研究结果</a:t>
            </a:r>
            <a:endParaRPr lang="en-US" sz="1200" dirty="0"/>
          </a:p>
        </p:txBody>
      </p:sp>
      <p:graphicFrame>
        <p:nvGraphicFramePr>
          <p:cNvPr id="67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8" name="Text 64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9BBB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38</a:t>
            </a:r>
            <a:endParaRPr lang="en-US" sz="6400" dirty="0"/>
          </a:p>
        </p:txBody>
      </p:sp>
      <p:sp>
        <p:nvSpPr>
          <p:cNvPr id="69" name="Text 65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构建方向的示例数量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为不同内容保留空间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内容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表达重点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呈现方式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观点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清晰的主次关系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标题与段落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过程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步骤与关联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原生形状与连线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数据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尺度与比较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可编辑图表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</a:tbl>
          </a:graphicData>
        </a:graphic>
      </p:graphicFrame>
      <p:sp>
        <p:nvSpPr>
          <p:cNvPr id="67" name="Text 63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虚构演示内容，用于比较主题；不代表真实活动或研究结论。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pic>
        <p:nvPicPr>
          <p:cNvPr id="6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66" name="Text 62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让下一次表达，</a:t>
            </a:r>
            <a:endParaRPr lang="en-US" sz="3600" dirty="0"/>
          </a:p>
          <a:p>
            <a:pPr algn="l" indent="0" marL="0">
              <a:buNone/>
            </a:pPr>
            <a:r>
              <a:rPr lang="en-US" sz="3600" dirty="0">
                <a:solidFill>
                  <a:srgbClr val="D0D9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有自己的形状</a:t>
            </a:r>
            <a:endParaRPr lang="en-US" sz="3600" dirty="0"/>
          </a:p>
        </p:txBody>
      </p:sp>
      <p:sp>
        <p:nvSpPr>
          <p:cNvPr id="67" name="Text 63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9BBB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星辰开放日</dc:title>
  <dc:subject>Procedural theme e78fd397d9d7b5249c7e62ece09fddfd3f3d03a47692ede57cfcbbcd1547258f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