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示例数量</c:v>
                </c:pt>
              </c:strCache>
            </c:strRef>
          </c:tx>
          <c:spPr>
            <a:solidFill>
              <a:srgbClr val="1C508D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494133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观察</c:v>
                  </c:pt>
                  <c:pt idx="1">
                    <c:v>构建</c:v>
                  </c:pt>
                  <c:pt idx="2">
                    <c:v>交流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494133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4D4029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494133"/>
                </a:solidFill>
                <a:latin typeface="Noto Sans SC"/>
              </a:defRPr>
            </a:pPr>
            <a:endParaRPr lang="zh-CN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4d402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4D402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94133"/>
                </a:solidFill>
                <a:latin typeface="Noto Sans SC"/>
              </a:defRPr>
            </a:pPr>
            <a:endParaRPr lang="zh-CN"/>
          </a:p>
        </c:txPr>
        <c:crossAx val="2094734554"/>
        <c:crosses val="autoZero"/>
        <c:crossBetween val="between"/>
        <c:majorUnit val="10"/>
      </c:valAx>
      <c:spPr>
        <a:solidFill>
          <a:srgbClr val="FFD58D"/>
        </a:solidFill>
        <a:ln>
          <a:noFill/>
        </a:ln>
        <a:effectLst/>
      </c:spPr>
    </c:plotArea>
    <c:plotVisOnly val="1"/>
    <c:dispBlanksAs val="span"/>
  </c:chart>
  <c:spPr>
    <a:solidFill>
      <a:srgbClr val="FFD58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163a062c19fa242456ede893bcf624c13f2f56187eab87acfc1036dec7876efd.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1280160"/>
            <a:ext cx="2926080" cy="0"/>
          </a:xfrm>
          <a:prstGeom prst="line">
            <a:avLst/>
          </a:prstGeom>
          <a:noFill/>
          <a:ln w="12700">
            <a:solidFill>
              <a:srgbClr val="49413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00800" y="914400"/>
            <a:ext cx="5029200" cy="47548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1520" y="1371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731520" y="182880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把想法，</a:t>
            </a:r>
            <a:endParaRPr lang="en-US" sz="5200" dirty="0"/>
          </a:p>
          <a:p>
            <a:pPr algn="l" indent="0" marL="0">
              <a:buNone/>
            </a:pPr>
            <a:r>
              <a:rPr lang="en-US" sz="5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展开成可能</a:t>
            </a:r>
            <a:endParaRPr lang="en-US" sz="5200" dirty="0"/>
          </a:p>
        </p:txBody>
      </p:sp>
      <p:sp>
        <p:nvSpPr>
          <p:cNvPr id="10" name="Text 6"/>
          <p:cNvSpPr/>
          <p:nvPr/>
        </p:nvSpPr>
        <p:spPr>
          <a:xfrm>
            <a:off x="731520" y="432511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让内容找到自己的形状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6D4B03"/>
          </a:solidFill>
          <a:ln w="12700">
            <a:solidFill>
              <a:srgbClr val="6D4B0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F9F1E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一次关于设计、技术与日常创造的交流。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9F1E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用清晰的结构呈现内容，让每一个想法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9F1E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获得自己的表达。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   观察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   构建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  交流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从观察到表达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01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观察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02</a:t>
            </a:r>
            <a:endParaRPr lang="en-US" sz="4000" dirty="0"/>
          </a:p>
        </p:txBody>
      </p:sp>
      <p:sp>
        <p:nvSpPr>
          <p:cNvPr id="12" name="Shape 9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构建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03</a:t>
            </a:r>
            <a:endParaRPr lang="en-US" sz="4000" dirty="0"/>
          </a:p>
        </p:txBody>
      </p:sp>
      <p:sp>
        <p:nvSpPr>
          <p:cNvPr id="16" name="Shape 13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1C508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交流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不同方向的探索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 · 非研究结果</a:t>
            </a:r>
            <a:endParaRPr lang="en-US" sz="12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5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1D4371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38</a:t>
            </a:r>
            <a:endParaRPr lang="en-US" sz="6400" dirty="0"/>
          </a:p>
        </p:txBody>
      </p:sp>
      <p:sp>
        <p:nvSpPr>
          <p:cNvPr id="10" name="Text 6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构建方向的示例数量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为不同内容保留空间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内容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表达重点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呈现方式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观点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清晰的主次关系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标题与段落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过程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步骤与关联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原生形状与连线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数据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尺度与比较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494133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可编辑图表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D40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8D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虚构演示内容，用于比较主题；不代表真实活动或研究结论。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58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41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4D4029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让下一次表达，</a:t>
            </a:r>
            <a:endParaRPr lang="en-US" sz="3600" dirty="0"/>
          </a:p>
          <a:p>
            <a:pPr algn="l" indent="0" marL="0">
              <a:buNone/>
            </a:pPr>
            <a:r>
              <a:rPr lang="en-US" sz="3600" dirty="0">
                <a:solidFill>
                  <a:srgbClr val="494133"/>
                </a:solidFill>
                <a:latin typeface="ZCOOL QingKe HuangYou" pitchFamily="34" charset="0"/>
                <a:ea typeface="ZCOOL QingKe HuangYou" pitchFamily="34" charset="-122"/>
                <a:cs typeface="ZCOOL QingKe HuangYou" pitchFamily="34" charset="-120"/>
              </a:rPr>
              <a:t>有自己的形状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D437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ZCOOL QingKe HuangYou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星辰开放日</dc:title>
  <dc:subject>Procedural theme 163a062c19fa242456ede893bcf624c13f2f56187eab87acfc1036dec7876efd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